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Lst>
  <p:sldSz cy="6858000" cx="9144000"/>
  <p:notesSz cx="6858000" cy="9144000"/>
  <p:embeddedFontLst>
    <p:embeddedFont>
      <p:font typeface="Lexend SemiBold"/>
      <p:regular r:id="rId54"/>
      <p:bold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80">
          <p15:clr>
            <a:srgbClr val="A4A3A4"/>
          </p15:clr>
        </p15:guide>
        <p15:guide id="2" orient="horz" pos="2160">
          <p15:clr>
            <a:srgbClr val="A4A3A4"/>
          </p15:clr>
        </p15:guide>
        <p15:guide id="3" orient="horz" pos="3836">
          <p15:clr>
            <a:srgbClr val="A4A3A4"/>
          </p15:clr>
        </p15:guide>
        <p15:guide id="4" orient="horz" pos="1240">
          <p15:clr>
            <a:srgbClr val="A4A3A4"/>
          </p15:clr>
        </p15:guide>
        <p15:guide id="5" pos="287">
          <p15:clr>
            <a:srgbClr val="A4A3A4"/>
          </p15:clr>
        </p15:guide>
        <p15:guide id="6" pos="5473">
          <p15:clr>
            <a:srgbClr val="A4A3A4"/>
          </p15:clr>
        </p15:guide>
        <p15:guide id="7" orient="horz" pos="2082">
          <p15:clr>
            <a:srgbClr val="A4A3A4"/>
          </p15:clr>
        </p15:guide>
        <p15:guide id="8" orient="horz" pos="1651">
          <p15:clr>
            <a:srgbClr val="A4A3A4"/>
          </p15:clr>
        </p15:guide>
        <p15:guide id="9" orient="horz" pos="3831">
          <p15:clr>
            <a:srgbClr val="000000"/>
          </p15:clr>
        </p15:guide>
        <p15:guide id="10" orient="horz" pos="1640">
          <p15:clr>
            <a:srgbClr val="000000"/>
          </p15:clr>
        </p15:guide>
        <p15:guide id="11" orient="horz" pos="686">
          <p15:clr>
            <a:srgbClr val="000000"/>
          </p15:clr>
        </p15:guide>
        <p15:guide id="12" orient="horz" pos="438">
          <p15:clr>
            <a:srgbClr val="000000"/>
          </p15:clr>
        </p15:guide>
        <p15:guide id="13" orient="horz" pos="1007">
          <p15:clr>
            <a:srgbClr val="000000"/>
          </p15:clr>
        </p15:guide>
        <p15:guide id="14" pos="2871">
          <p15:clr>
            <a:srgbClr val="000000"/>
          </p15:clr>
        </p15:guide>
        <p15:guide id="15" pos="1582">
          <p15:clr>
            <a:srgbClr val="000000"/>
          </p15:clr>
        </p15:guide>
        <p15:guide id="16" pos="4177">
          <p15:clr>
            <a:srgbClr val="000000"/>
          </p15:clr>
        </p15:guide>
        <p15:guide id="17" pos="2622">
          <p15:clr>
            <a:srgbClr val="000000"/>
          </p15:clr>
        </p15:guide>
        <p15:guide id="18" pos="3141">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p:guide pos="2160" orient="horz"/>
        <p:guide pos="3836" orient="horz"/>
        <p:guide pos="1240" orient="horz"/>
        <p:guide pos="287"/>
        <p:guide pos="5473"/>
        <p:guide pos="2082" orient="horz"/>
        <p:guide pos="1651" orient="horz"/>
        <p:guide pos="3831" orient="horz"/>
        <p:guide pos="1640" orient="horz"/>
        <p:guide pos="686" orient="horz"/>
        <p:guide pos="438" orient="horz"/>
        <p:guide pos="1007" orient="horz"/>
        <p:guide pos="2871"/>
        <p:guide pos="1582"/>
        <p:guide pos="4177"/>
        <p:guide pos="2622"/>
        <p:guide pos="314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LexendSemiBold-bold.fntdata"/><Relationship Id="rId10" Type="http://schemas.openxmlformats.org/officeDocument/2006/relationships/slide" Target="slides/slide5.xml"/><Relationship Id="rId54" Type="http://schemas.openxmlformats.org/officeDocument/2006/relationships/font" Target="fonts/LexendSemiBold-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 name="Google Shape;62;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 name="Google Shape;139;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 name="Google Shape;160;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7" name="Google Shape;177;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 name="Google Shape;184;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 name="Google Shape;191;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 name="Google Shape;198;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 name="Google Shape;205;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 name="Google Shape;212;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 name="Google Shape;69;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 name="Google Shape;220;p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9" name="Google Shape;289;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 name="Google Shape;77;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0" name="Google Shape;310;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7" name="Google Shape;317;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5" name="Google Shape;325;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4" name="Google Shape;334;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8" name="Google Shape;348;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e283b9e0e7_0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e283b9e0e7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g2e283b9e0e7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e2c94cad01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e2c94cad01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g2e2c94cad01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e2c94cad01_0_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e2c94cad01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g2e2c94cad01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e2c94cad01_0_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e2c94cad01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g2e2c94cad01_0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 name="Google Shape;84;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e2c94cad01_0_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2e2c94cad01_0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g2e2c94cad01_0_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e2c94cad01_0_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2e2c94cad01_0_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g2e2c94cad01_0_4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72f2a1c909_0_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72f2a1c909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g272f2a1c909_0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72f2a1c909_0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72f2a1c909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g272f2a1c909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72f2a1c909_0_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272f2a1c909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g272f2a1c909_0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e283b9e0e7_0_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2e283b9e0e7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g2e283b9e0e7_0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6" name="Google Shape;456;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3" name="Google Shape;463;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0" name="Google Shape;470;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 name="Google Shape;91;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 name="Google Shape;99;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 name="Google Shape;108;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 name="Google Shape;120;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 name="Google Shape;128;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311708" y="992767"/>
            <a:ext cx="8520600" cy="273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 name="Google Shape;15;p2"/>
          <p:cNvSpPr txBox="1"/>
          <p:nvPr>
            <p:ph idx="1" type="subTitle"/>
          </p:nvPr>
        </p:nvSpPr>
        <p:spPr>
          <a:xfrm>
            <a:off x="311700" y="3778833"/>
            <a:ext cx="85206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p:nvPr>
            <p:ph idx="1" type="body"/>
          </p:nvPr>
        </p:nvSpPr>
        <p:spPr>
          <a:xfrm>
            <a:off x="311700" y="42029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1" name="Google Shape;51;p11"/>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4" name="Shape 54"/>
        <p:cNvGrpSpPr/>
        <p:nvPr/>
      </p:nvGrpSpPr>
      <p:grpSpPr>
        <a:xfrm>
          <a:off x="0" y="0"/>
          <a:ext cx="0" cy="0"/>
          <a:chOff x="0" y="0"/>
          <a:chExt cx="0" cy="0"/>
        </a:xfrm>
      </p:grpSpPr>
      <p:sp>
        <p:nvSpPr>
          <p:cNvPr id="55" name="Google Shape;55;p13"/>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chemeClr val="dk1"/>
              </a:buClr>
              <a:buSzPts val="2800"/>
              <a:buFont typeface="Source Sans Pro"/>
              <a:buNone/>
              <a:defRPr b="0" i="0" sz="28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56" name="Google Shape;56;p13"/>
          <p:cNvSpPr txBox="1"/>
          <p:nvPr>
            <p:ph idx="1" type="body"/>
          </p:nvPr>
        </p:nvSpPr>
        <p:spPr>
          <a:xfrm>
            <a:off x="822960" y="1100628"/>
            <a:ext cx="7521000" cy="35799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8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1pPr>
            <a:lvl2pPr indent="-330200" lvl="1" marL="914400" marR="0" rtl="0" algn="l">
              <a:spcBef>
                <a:spcPts val="1200"/>
              </a:spcBef>
              <a:spcAft>
                <a:spcPts val="0"/>
              </a:spcAft>
              <a:buClr>
                <a:schemeClr val="accent2"/>
              </a:buClr>
              <a:buSzPts val="1600"/>
              <a:buFont typeface="Noto Sans Symbols"/>
              <a:buChar char="▪"/>
              <a:defRPr b="0" i="0" sz="1600" u="none" cap="none" strike="noStrike">
                <a:solidFill>
                  <a:schemeClr val="dk1"/>
                </a:solidFill>
                <a:latin typeface="Source Sans Pro"/>
                <a:ea typeface="Source Sans Pro"/>
                <a:cs typeface="Source Sans Pro"/>
                <a:sym typeface="Source Sans Pro"/>
              </a:defRPr>
            </a:lvl2pPr>
            <a:lvl3pPr indent="-330200" lvl="2" marL="1371600" marR="0" rtl="0" algn="l">
              <a:spcBef>
                <a:spcPts val="1200"/>
              </a:spcBef>
              <a:spcAft>
                <a:spcPts val="0"/>
              </a:spcAft>
              <a:buClr>
                <a:schemeClr val="accent2"/>
              </a:buClr>
              <a:buSzPts val="1600"/>
              <a:buFont typeface="Noto Sans Symbols"/>
              <a:buChar char="▪"/>
              <a:defRPr b="0" i="0" sz="1600" u="none" cap="none" strike="noStrike">
                <a:solidFill>
                  <a:schemeClr val="dk1"/>
                </a:solidFill>
                <a:latin typeface="Source Sans Pro"/>
                <a:ea typeface="Source Sans Pro"/>
                <a:cs typeface="Source Sans Pro"/>
                <a:sym typeface="Source Sans Pro"/>
              </a:defRPr>
            </a:lvl3pPr>
            <a:lvl4pPr indent="-330200" lvl="3" marL="1828800" marR="0" rtl="0" algn="l">
              <a:spcBef>
                <a:spcPts val="1200"/>
              </a:spcBef>
              <a:spcAft>
                <a:spcPts val="0"/>
              </a:spcAft>
              <a:buClr>
                <a:schemeClr val="accent2"/>
              </a:buClr>
              <a:buSzPts val="1600"/>
              <a:buFont typeface="Noto Sans Symbols"/>
              <a:buChar char="▪"/>
              <a:defRPr b="0" i="0" sz="1600" u="none" cap="none" strike="noStrike">
                <a:solidFill>
                  <a:schemeClr val="dk1"/>
                </a:solidFill>
                <a:latin typeface="Source Sans Pro"/>
                <a:ea typeface="Source Sans Pro"/>
                <a:cs typeface="Source Sans Pro"/>
                <a:sym typeface="Source Sans Pro"/>
              </a:defRPr>
            </a:lvl4pPr>
            <a:lvl5pPr indent="-330200" lvl="4" marL="2286000" marR="0" rtl="0" algn="l">
              <a:spcBef>
                <a:spcPts val="1200"/>
              </a:spcBef>
              <a:spcAft>
                <a:spcPts val="0"/>
              </a:spcAft>
              <a:buClr>
                <a:schemeClr val="accent2"/>
              </a:buClr>
              <a:buSzPts val="1600"/>
              <a:buFont typeface="Noto Sans Symbols"/>
              <a:buChar char="▪"/>
              <a:defRPr b="0" i="0" sz="1600" u="none" cap="none" strike="noStrike">
                <a:solidFill>
                  <a:schemeClr val="dk1"/>
                </a:solidFill>
                <a:latin typeface="Source Sans Pro"/>
                <a:ea typeface="Source Sans Pro"/>
                <a:cs typeface="Source Sans Pro"/>
                <a:sym typeface="Source Sans Pro"/>
              </a:defRPr>
            </a:lvl5pPr>
            <a:lvl6pPr indent="-317500" lvl="5" marL="2743200" marR="0" rtl="0" algn="l">
              <a:spcBef>
                <a:spcPts val="1200"/>
              </a:spcBef>
              <a:spcAft>
                <a:spcPts val="0"/>
              </a:spcAft>
              <a:buClr>
                <a:schemeClr val="accent2"/>
              </a:buClr>
              <a:buSzPts val="1400"/>
              <a:buFont typeface="Noto Sans Symbols"/>
              <a:buChar char="▪"/>
              <a:defRPr b="0" i="0" sz="1400" u="none" cap="none" strike="noStrike">
                <a:solidFill>
                  <a:schemeClr val="dk1"/>
                </a:solidFill>
                <a:latin typeface="Source Sans Pro"/>
                <a:ea typeface="Source Sans Pro"/>
                <a:cs typeface="Source Sans Pro"/>
                <a:sym typeface="Source Sans Pro"/>
              </a:defRPr>
            </a:lvl6pPr>
            <a:lvl7pPr indent="-317500" lvl="6" marL="3200400" marR="0" rtl="0" algn="l">
              <a:spcBef>
                <a:spcPts val="1200"/>
              </a:spcBef>
              <a:spcAft>
                <a:spcPts val="0"/>
              </a:spcAft>
              <a:buClr>
                <a:schemeClr val="accent2"/>
              </a:buClr>
              <a:buSzPts val="1400"/>
              <a:buFont typeface="Noto Sans Symbols"/>
              <a:buChar char="▪"/>
              <a:defRPr b="0" i="0" sz="1400" u="none" cap="none" strike="noStrike">
                <a:solidFill>
                  <a:schemeClr val="dk1"/>
                </a:solidFill>
                <a:latin typeface="Source Sans Pro"/>
                <a:ea typeface="Source Sans Pro"/>
                <a:cs typeface="Source Sans Pro"/>
                <a:sym typeface="Source Sans Pro"/>
              </a:defRPr>
            </a:lvl7pPr>
            <a:lvl8pPr indent="-317500" lvl="7" marL="3657600" marR="0" rtl="0" algn="l">
              <a:spcBef>
                <a:spcPts val="1200"/>
              </a:spcBef>
              <a:spcAft>
                <a:spcPts val="0"/>
              </a:spcAft>
              <a:buClr>
                <a:schemeClr val="accent2"/>
              </a:buClr>
              <a:buSzPts val="1400"/>
              <a:buFont typeface="Noto Sans Symbols"/>
              <a:buChar char="▪"/>
              <a:defRPr b="0" i="0" sz="1400" u="none" cap="none" strike="noStrike">
                <a:solidFill>
                  <a:schemeClr val="dk1"/>
                </a:solidFill>
                <a:latin typeface="Source Sans Pro"/>
                <a:ea typeface="Source Sans Pro"/>
                <a:cs typeface="Source Sans Pro"/>
                <a:sym typeface="Source Sans Pro"/>
              </a:defRPr>
            </a:lvl8pPr>
            <a:lvl9pPr indent="-317500" lvl="8" marL="4114800" marR="0" rtl="0" algn="l">
              <a:spcBef>
                <a:spcPts val="1200"/>
              </a:spcBef>
              <a:spcAft>
                <a:spcPts val="1200"/>
              </a:spcAft>
              <a:buClr>
                <a:schemeClr val="accent2"/>
              </a:buClr>
              <a:buSzPts val="1400"/>
              <a:buFont typeface="Noto Sans Symbols"/>
              <a:buChar char="▪"/>
              <a:defRPr b="0" i="0" sz="1400" u="none" cap="none" strike="noStrike">
                <a:solidFill>
                  <a:schemeClr val="dk1"/>
                </a:solidFill>
                <a:latin typeface="Source Sans Pro"/>
                <a:ea typeface="Source Sans Pro"/>
                <a:cs typeface="Source Sans Pro"/>
                <a:sym typeface="Source Sans Pro"/>
              </a:defRPr>
            </a:lvl9pPr>
          </a:lstStyle>
          <a:p/>
        </p:txBody>
      </p:sp>
      <p:sp>
        <p:nvSpPr>
          <p:cNvPr id="57" name="Google Shape;57;p13"/>
          <p:cNvSpPr txBox="1"/>
          <p:nvPr>
            <p:ph idx="10" type="dt"/>
          </p:nvPr>
        </p:nvSpPr>
        <p:spPr>
          <a:xfrm rot="-2459877">
            <a:off x="201205" y="5870469"/>
            <a:ext cx="2176266" cy="20116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FFFFFF"/>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58" name="Google Shape;58;p13"/>
          <p:cNvSpPr txBox="1"/>
          <p:nvPr>
            <p:ph idx="11" type="ftr"/>
          </p:nvPr>
        </p:nvSpPr>
        <p:spPr>
          <a:xfrm>
            <a:off x="3517514" y="6285122"/>
            <a:ext cx="4724400" cy="2742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rgbClr val="FFFFFF"/>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59" name="Google Shape;59;p13"/>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lvl1pPr indent="0" lvl="0" marL="0" marR="0" rtl="0" algn="ctr">
              <a:spcBef>
                <a:spcPts val="0"/>
              </a:spcBef>
              <a:buNone/>
              <a:defRPr b="0" i="0" sz="1650" u="none" cap="none" strike="noStrike">
                <a:solidFill>
                  <a:srgbClr val="FFFFFF"/>
                </a:solidFill>
                <a:latin typeface="Source Sans Pro"/>
                <a:ea typeface="Source Sans Pro"/>
                <a:cs typeface="Source Sans Pro"/>
                <a:sym typeface="Source Sans Pro"/>
              </a:defRPr>
            </a:lvl1pPr>
            <a:lvl2pPr indent="0" lvl="1" marL="0" marR="0" rtl="0" algn="ctr">
              <a:spcBef>
                <a:spcPts val="0"/>
              </a:spcBef>
              <a:buNone/>
              <a:defRPr b="0" i="0" sz="1650" u="none" cap="none" strike="noStrike">
                <a:solidFill>
                  <a:srgbClr val="FFFFFF"/>
                </a:solidFill>
                <a:latin typeface="Source Sans Pro"/>
                <a:ea typeface="Source Sans Pro"/>
                <a:cs typeface="Source Sans Pro"/>
                <a:sym typeface="Source Sans Pro"/>
              </a:defRPr>
            </a:lvl2pPr>
            <a:lvl3pPr indent="0" lvl="2" marL="0" marR="0" rtl="0" algn="ctr">
              <a:spcBef>
                <a:spcPts val="0"/>
              </a:spcBef>
              <a:buNone/>
              <a:defRPr b="0" i="0" sz="1650" u="none" cap="none" strike="noStrike">
                <a:solidFill>
                  <a:srgbClr val="FFFFFF"/>
                </a:solidFill>
                <a:latin typeface="Source Sans Pro"/>
                <a:ea typeface="Source Sans Pro"/>
                <a:cs typeface="Source Sans Pro"/>
                <a:sym typeface="Source Sans Pro"/>
              </a:defRPr>
            </a:lvl3pPr>
            <a:lvl4pPr indent="0" lvl="3" marL="0" marR="0" rtl="0" algn="ctr">
              <a:spcBef>
                <a:spcPts val="0"/>
              </a:spcBef>
              <a:buNone/>
              <a:defRPr b="0" i="0" sz="1650" u="none" cap="none" strike="noStrike">
                <a:solidFill>
                  <a:srgbClr val="FFFFFF"/>
                </a:solidFill>
                <a:latin typeface="Source Sans Pro"/>
                <a:ea typeface="Source Sans Pro"/>
                <a:cs typeface="Source Sans Pro"/>
                <a:sym typeface="Source Sans Pro"/>
              </a:defRPr>
            </a:lvl4pPr>
            <a:lvl5pPr indent="0" lvl="4" marL="0" marR="0" rtl="0" algn="ctr">
              <a:spcBef>
                <a:spcPts val="0"/>
              </a:spcBef>
              <a:buNone/>
              <a:defRPr b="0" i="0" sz="1650" u="none" cap="none" strike="noStrike">
                <a:solidFill>
                  <a:srgbClr val="FFFFFF"/>
                </a:solidFill>
                <a:latin typeface="Source Sans Pro"/>
                <a:ea typeface="Source Sans Pro"/>
                <a:cs typeface="Source Sans Pro"/>
                <a:sym typeface="Source Sans Pro"/>
              </a:defRPr>
            </a:lvl5pPr>
            <a:lvl6pPr indent="0" lvl="5" marL="0" marR="0" rtl="0" algn="ctr">
              <a:spcBef>
                <a:spcPts val="0"/>
              </a:spcBef>
              <a:buNone/>
              <a:defRPr b="0" i="0" sz="1650" u="none" cap="none" strike="noStrike">
                <a:solidFill>
                  <a:srgbClr val="FFFFFF"/>
                </a:solidFill>
                <a:latin typeface="Source Sans Pro"/>
                <a:ea typeface="Source Sans Pro"/>
                <a:cs typeface="Source Sans Pro"/>
                <a:sym typeface="Source Sans Pro"/>
              </a:defRPr>
            </a:lvl6pPr>
            <a:lvl7pPr indent="0" lvl="6" marL="0" marR="0" rtl="0" algn="ctr">
              <a:spcBef>
                <a:spcPts val="0"/>
              </a:spcBef>
              <a:buNone/>
              <a:defRPr b="0" i="0" sz="1650" u="none" cap="none" strike="noStrike">
                <a:solidFill>
                  <a:srgbClr val="FFFFFF"/>
                </a:solidFill>
                <a:latin typeface="Source Sans Pro"/>
                <a:ea typeface="Source Sans Pro"/>
                <a:cs typeface="Source Sans Pro"/>
                <a:sym typeface="Source Sans Pro"/>
              </a:defRPr>
            </a:lvl7pPr>
            <a:lvl8pPr indent="0" lvl="7" marL="0" marR="0" rtl="0" algn="ctr">
              <a:spcBef>
                <a:spcPts val="0"/>
              </a:spcBef>
              <a:buNone/>
              <a:defRPr b="0" i="0" sz="1650" u="none" cap="none" strike="noStrike">
                <a:solidFill>
                  <a:srgbClr val="FFFFFF"/>
                </a:solidFill>
                <a:latin typeface="Source Sans Pro"/>
                <a:ea typeface="Source Sans Pro"/>
                <a:cs typeface="Source Sans Pro"/>
                <a:sym typeface="Source Sans Pro"/>
              </a:defRPr>
            </a:lvl8pPr>
            <a:lvl9pPr indent="0" lvl="8" marL="0" marR="0" rtl="0" algn="ctr">
              <a:spcBef>
                <a:spcPts val="0"/>
              </a:spcBef>
              <a:buNone/>
              <a:defRPr b="0" i="0" sz="1650" u="none" cap="none" strike="noStrike">
                <a:solidFill>
                  <a:srgbClr val="FFFFFF"/>
                </a:solidFill>
                <a:latin typeface="Source Sans Pro"/>
                <a:ea typeface="Source Sans Pro"/>
                <a:cs typeface="Source Sans Pro"/>
                <a:sym typeface="Source Sans Pro"/>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311700" y="2867800"/>
            <a:ext cx="8520600" cy="11223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4"/>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5"/>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6"/>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8"/>
          <p:cNvSpPr txBox="1"/>
          <p:nvPr>
            <p:ph type="title"/>
          </p:nvPr>
        </p:nvSpPr>
        <p:spPr>
          <a:xfrm>
            <a:off x="490250" y="600200"/>
            <a:ext cx="6367800" cy="54543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8" name="Google Shape;38;p8"/>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9"/>
          <p:cNvSpPr txBox="1"/>
          <p:nvPr>
            <p:ph type="title"/>
          </p:nvPr>
        </p:nvSpPr>
        <p:spPr>
          <a:xfrm>
            <a:off x="265500" y="1644233"/>
            <a:ext cx="4045200" cy="197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3737433"/>
            <a:ext cx="4045200" cy="1646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965433"/>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4" name="Google Shape;44;p9"/>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7" name="Google Shape;47;p10"/>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1" name="Google Shape;11;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12" name="Google Shape;12;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hyperlink" Target="http://www.dancesafe.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6.jpg"/><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0.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1.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hyperlink" Target="http://dancesafe.com"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21.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46.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7.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24.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34.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45.png"/><Relationship Id="rId4" Type="http://schemas.openxmlformats.org/officeDocument/2006/relationships/image" Target="../media/image47.png"/><Relationship Id="rId5" Type="http://schemas.openxmlformats.org/officeDocument/2006/relationships/image" Target="../media/image41.png"/><Relationship Id="rId6" Type="http://schemas.openxmlformats.org/officeDocument/2006/relationships/image" Target="../media/image1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hyperlink" Target="http://www.conspiracycamp.com" TargetMode="External"/><Relationship Id="rId4" Type="http://schemas.openxmlformats.org/officeDocument/2006/relationships/hyperlink" Target="http://www.erowid.org/" TargetMode="External"/><Relationship Id="rId5" Type="http://schemas.openxmlformats.org/officeDocument/2006/relationships/hyperlink" Target="http://www.dancesafe.org/" TargetMode="External"/><Relationship Id="rId6" Type="http://schemas.openxmlformats.org/officeDocument/2006/relationships/hyperlink" Target="http://www.rollsafe.org/" TargetMode="External"/><Relationship Id="rId7" Type="http://schemas.openxmlformats.org/officeDocument/2006/relationships/hyperlink" Target="http://www.maps.or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 name="Shape 63"/>
        <p:cNvGrpSpPr/>
        <p:nvPr/>
      </p:nvGrpSpPr>
      <p:grpSpPr>
        <a:xfrm>
          <a:off x="0" y="0"/>
          <a:ext cx="0" cy="0"/>
          <a:chOff x="0" y="0"/>
          <a:chExt cx="0" cy="0"/>
        </a:xfrm>
      </p:grpSpPr>
      <p:sp>
        <p:nvSpPr>
          <p:cNvPr id="64" name="Google Shape;64;p14"/>
          <p:cNvSpPr txBox="1"/>
          <p:nvPr>
            <p:ph type="ctrTitle"/>
          </p:nvPr>
        </p:nvSpPr>
        <p:spPr>
          <a:xfrm>
            <a:off x="277829" y="1941830"/>
            <a:ext cx="14007900" cy="2726700"/>
          </a:xfrm>
          <a:prstGeom prst="rect">
            <a:avLst/>
          </a:prstGeom>
          <a:solidFill>
            <a:schemeClr val="lt1"/>
          </a:solidFill>
          <a:ln>
            <a:noFill/>
          </a:ln>
        </p:spPr>
        <p:txBody>
          <a:bodyPr anchorCtr="0" anchor="b" bIns="9125"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latin typeface="Arial"/>
                <a:ea typeface="Arial"/>
                <a:cs typeface="Arial"/>
                <a:sym typeface="Arial"/>
              </a:rPr>
              <a:t>DR. AWKWARD PRESENTS:</a:t>
            </a:r>
            <a:br>
              <a:rPr b="0" i="0" lang="en-US" sz="1800" u="none" cap="none" strike="noStrike">
                <a:latin typeface="Arial"/>
                <a:ea typeface="Arial"/>
                <a:cs typeface="Arial"/>
                <a:sym typeface="Arial"/>
              </a:rPr>
            </a:br>
            <a:r>
              <a:rPr i="0" lang="en-US" sz="3300" u="none" cap="none" strike="noStrike">
                <a:latin typeface="Lexend SemiBold"/>
                <a:ea typeface="Lexend SemiBold"/>
                <a:cs typeface="Lexend SemiBold"/>
                <a:sym typeface="Lexend SemiBold"/>
              </a:rPr>
              <a:t>THE BIOCHEMISTRY OF PSYCHEDELICS</a:t>
            </a:r>
            <a:br>
              <a:rPr i="0" lang="en-US" sz="3300" u="none" cap="none" strike="noStrike">
                <a:latin typeface="Lexend SemiBold"/>
                <a:ea typeface="Lexend SemiBold"/>
                <a:cs typeface="Lexend SemiBold"/>
                <a:sym typeface="Lexend SemiBold"/>
              </a:rPr>
            </a:br>
            <a:r>
              <a:rPr i="0" lang="en-US" sz="3300" u="none" cap="none" strike="noStrike">
                <a:latin typeface="Lexend SemiBold"/>
                <a:ea typeface="Lexend SemiBold"/>
                <a:cs typeface="Lexend SemiBold"/>
                <a:sym typeface="Lexend SemiBold"/>
              </a:rPr>
              <a:t>&amp; HARM REDUCTION</a:t>
            </a:r>
            <a:br>
              <a:rPr i="0" lang="en-US" sz="3300" u="none" cap="none" strike="noStrike">
                <a:latin typeface="Lexend SemiBold"/>
                <a:ea typeface="Lexend SemiBold"/>
                <a:cs typeface="Lexend SemiBold"/>
                <a:sym typeface="Lexend SemiBold"/>
              </a:rPr>
            </a:br>
            <a:r>
              <a:rPr i="0" lang="en-US" sz="3300" u="none" cap="none" strike="noStrike">
                <a:latin typeface="Lexend SemiBold"/>
                <a:ea typeface="Lexend SemiBold"/>
                <a:cs typeface="Lexend SemiBold"/>
                <a:sym typeface="Lexend SemiBold"/>
              </a:rPr>
              <a:t>OR:</a:t>
            </a:r>
            <a:br>
              <a:rPr i="0" lang="en-US" sz="3300" u="none" cap="none" strike="noStrike">
                <a:latin typeface="Lexend SemiBold"/>
                <a:ea typeface="Lexend SemiBold"/>
                <a:cs typeface="Lexend SemiBold"/>
                <a:sym typeface="Lexend SemiBold"/>
              </a:rPr>
            </a:br>
            <a:r>
              <a:rPr i="0" lang="en-US" sz="1320" u="none" cap="none" strike="noStrike">
                <a:latin typeface="Lexend SemiBold"/>
                <a:ea typeface="Lexend SemiBold"/>
                <a:cs typeface="Lexend SemiBold"/>
                <a:sym typeface="Lexend SemiBold"/>
              </a:rPr>
              <a:t>“I DON’T FUCK AROUND, BUT WHEN I DO, I DON’T FUCK AROUND”</a:t>
            </a:r>
            <a:br>
              <a:rPr i="0" lang="en-US" sz="1320" u="none" cap="none" strike="noStrike">
                <a:latin typeface="Lexend SemiBold"/>
                <a:ea typeface="Lexend SemiBold"/>
                <a:cs typeface="Lexend SemiBold"/>
                <a:sym typeface="Lexend SemiBold"/>
              </a:rPr>
            </a:br>
            <a:endParaRPr i="0" sz="1500" u="none" cap="none" strike="noStrike">
              <a:latin typeface="Lexend SemiBold"/>
              <a:ea typeface="Lexend SemiBold"/>
              <a:cs typeface="Lexend SemiBold"/>
              <a:sym typeface="Lexend SemiBold"/>
            </a:endParaRPr>
          </a:p>
        </p:txBody>
      </p:sp>
      <p:sp>
        <p:nvSpPr>
          <p:cNvPr id="65" name="Google Shape;65;p14"/>
          <p:cNvSpPr/>
          <p:nvPr>
            <p:ph idx="12" type="sldNum"/>
          </p:nvPr>
        </p:nvSpPr>
        <p:spPr>
          <a:xfrm>
            <a:off x="8472458" y="6217622"/>
            <a:ext cx="548700" cy="5247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r">
              <a:spcBef>
                <a:spcPts val="0"/>
              </a:spcBef>
              <a:spcAft>
                <a:spcPts val="0"/>
              </a:spcAft>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
        <p:nvSpPr>
          <p:cNvPr id="66" name="Google Shape;66;p14"/>
          <p:cNvSpPr txBox="1"/>
          <p:nvPr/>
        </p:nvSpPr>
        <p:spPr>
          <a:xfrm>
            <a:off x="6161950" y="6317975"/>
            <a:ext cx="2570700" cy="32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20"/>
              <a:buFont typeface="Arial"/>
              <a:buNone/>
            </a:pPr>
            <a:r>
              <a:rPr b="0" i="0" lang="en-US" sz="1420" u="none" cap="none" strike="noStrike">
                <a:solidFill>
                  <a:schemeClr val="dk1"/>
                </a:solidFill>
                <a:latin typeface="Arial"/>
                <a:ea typeface="Arial"/>
                <a:cs typeface="Arial"/>
                <a:sym typeface="Arial"/>
              </a:rPr>
              <a:t>v1.</a:t>
            </a:r>
            <a:r>
              <a:rPr lang="en-US" sz="1420">
                <a:solidFill>
                  <a:schemeClr val="dk1"/>
                </a:solidFill>
              </a:rPr>
              <a:t>3</a:t>
            </a:r>
            <a:r>
              <a:rPr b="0" i="0" lang="en-US" sz="1420" u="none" cap="none" strike="noStrike">
                <a:solidFill>
                  <a:schemeClr val="dk1"/>
                </a:solidFill>
                <a:latin typeface="Arial"/>
                <a:ea typeface="Arial"/>
                <a:cs typeface="Arial"/>
                <a:sym typeface="Arial"/>
              </a:rPr>
              <a:t> - Updated 06/202</a:t>
            </a:r>
            <a:r>
              <a:rPr lang="en-US" sz="1420">
                <a:solidFill>
                  <a:schemeClr val="dk1"/>
                </a:solidFill>
              </a:rPr>
              <a:t>4</a:t>
            </a:r>
            <a:endParaRPr sz="1420">
              <a:solidFill>
                <a:schemeClr val="dk1"/>
              </a:solidFill>
            </a:endParaRPr>
          </a:p>
          <a:p>
            <a:pPr indent="0" lvl="0" marL="0" marR="0" rtl="0" algn="l">
              <a:lnSpc>
                <a:spcPct val="100000"/>
              </a:lnSpc>
              <a:spcBef>
                <a:spcPts val="0"/>
              </a:spcBef>
              <a:spcAft>
                <a:spcPts val="0"/>
              </a:spcAft>
              <a:buClr>
                <a:srgbClr val="000000"/>
              </a:buClr>
              <a:buSzPts val="1620"/>
              <a:buFont typeface="Arial"/>
              <a:buNone/>
            </a:pPr>
            <a:r>
              <a:t/>
            </a:r>
            <a:endParaRPr sz="142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3"/>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MADAM I’M ADAM – MDMA/MDA</a:t>
            </a:r>
            <a:endParaRPr b="0" i="0" sz="2800" u="none" cap="none" strike="noStrike">
              <a:solidFill>
                <a:schemeClr val="dk1"/>
              </a:solidFill>
              <a:latin typeface="Arial"/>
              <a:ea typeface="Arial"/>
              <a:cs typeface="Arial"/>
              <a:sym typeface="Arial"/>
            </a:endParaRPr>
          </a:p>
        </p:txBody>
      </p:sp>
      <p:pic>
        <p:nvPicPr>
          <p:cNvPr id="142" name="Google Shape;142;p23"/>
          <p:cNvPicPr preferRelativeResize="0"/>
          <p:nvPr>
            <p:ph idx="1" type="body"/>
          </p:nvPr>
        </p:nvPicPr>
        <p:blipFill rotWithShape="1">
          <a:blip r:embed="rId3">
            <a:alphaModFix/>
          </a:blip>
          <a:srcRect b="0" l="0" r="0" t="0"/>
          <a:stretch/>
        </p:blipFill>
        <p:spPr>
          <a:xfrm>
            <a:off x="657860" y="993186"/>
            <a:ext cx="3120018" cy="1539209"/>
          </a:xfrm>
          <a:prstGeom prst="rect">
            <a:avLst/>
          </a:prstGeom>
          <a:noFill/>
          <a:ln>
            <a:noFill/>
          </a:ln>
        </p:spPr>
      </p:pic>
      <p:sp>
        <p:nvSpPr>
          <p:cNvPr id="143" name="Google Shape;143;p23"/>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descr="https://upload.wikimedia.org/wikipedia/commons/thumb/7/72/MDA-2D-skeletal.svg/220px-MDA-2D-skeletal.svg.png" id="144" name="Google Shape;144;p23"/>
          <p:cNvPicPr preferRelativeResize="0"/>
          <p:nvPr/>
        </p:nvPicPr>
        <p:blipFill rotWithShape="1">
          <a:blip r:embed="rId4">
            <a:alphaModFix/>
          </a:blip>
          <a:srcRect b="0" l="0" r="0" t="0"/>
          <a:stretch/>
        </p:blipFill>
        <p:spPr>
          <a:xfrm>
            <a:off x="4912360" y="1282700"/>
            <a:ext cx="3088105" cy="1066800"/>
          </a:xfrm>
          <a:prstGeom prst="rect">
            <a:avLst/>
          </a:prstGeom>
          <a:noFill/>
          <a:ln>
            <a:noFill/>
          </a:ln>
        </p:spPr>
      </p:pic>
      <p:sp>
        <p:nvSpPr>
          <p:cNvPr id="145" name="Google Shape;145;p23"/>
          <p:cNvSpPr txBox="1"/>
          <p:nvPr/>
        </p:nvSpPr>
        <p:spPr>
          <a:xfrm>
            <a:off x="1003300" y="2466347"/>
            <a:ext cx="2336800"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MDMA</a:t>
            </a:r>
            <a:endParaRPr b="1" i="0" sz="1800" u="none" cap="none" strike="noStrike">
              <a:solidFill>
                <a:schemeClr val="dk1"/>
              </a:solidFill>
              <a:latin typeface="Arial"/>
              <a:ea typeface="Arial"/>
              <a:cs typeface="Arial"/>
              <a:sym typeface="Arial"/>
            </a:endParaRPr>
          </a:p>
        </p:txBody>
      </p:sp>
      <p:sp>
        <p:nvSpPr>
          <p:cNvPr id="146" name="Google Shape;146;p23"/>
          <p:cNvSpPr txBox="1"/>
          <p:nvPr/>
        </p:nvSpPr>
        <p:spPr>
          <a:xfrm>
            <a:off x="4912360" y="2466347"/>
            <a:ext cx="3088105"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MDA</a:t>
            </a:r>
            <a:endParaRPr b="1" i="0" sz="1800" u="none" cap="none" strike="noStrike">
              <a:solidFill>
                <a:schemeClr val="dk1"/>
              </a:solidFill>
              <a:latin typeface="Arial"/>
              <a:ea typeface="Arial"/>
              <a:cs typeface="Arial"/>
              <a:sym typeface="Arial"/>
            </a:endParaRPr>
          </a:p>
        </p:txBody>
      </p:sp>
      <p:sp>
        <p:nvSpPr>
          <p:cNvPr id="147" name="Google Shape;147;p23"/>
          <p:cNvSpPr txBox="1"/>
          <p:nvPr/>
        </p:nvSpPr>
        <p:spPr>
          <a:xfrm>
            <a:off x="1168400" y="3003034"/>
            <a:ext cx="6921500"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X, XTC, Ecstasy, Molly, Rolls, Sassafras, Sass, etc.</a:t>
            </a:r>
            <a:endParaRPr b="0" i="0" sz="1800" u="none" cap="none" strike="noStrike">
              <a:solidFill>
                <a:schemeClr val="dk1"/>
              </a:solidFill>
              <a:latin typeface="Arial"/>
              <a:ea typeface="Arial"/>
              <a:cs typeface="Arial"/>
              <a:sym typeface="Arial"/>
            </a:endParaRPr>
          </a:p>
        </p:txBody>
      </p:sp>
      <p:sp>
        <p:nvSpPr>
          <p:cNvPr id="148" name="Google Shape;148;p23"/>
          <p:cNvSpPr txBox="1"/>
          <p:nvPr/>
        </p:nvSpPr>
        <p:spPr>
          <a:xfrm>
            <a:off x="657850" y="3505200"/>
            <a:ext cx="8486100" cy="2946300"/>
          </a:xfrm>
          <a:prstGeom prst="rect">
            <a:avLst/>
          </a:prstGeom>
          <a:solidFill>
            <a:schemeClr val="lt1"/>
          </a:solid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Made from Safrole – Sassafras root bark</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History</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First synthesized in 1912 by Merck chemist Anton Kollisch</a:t>
            </a:r>
            <a:endParaRPr b="0" i="0" sz="1800" u="none" cap="none" strike="noStrike">
              <a:solidFill>
                <a:schemeClr val="dk1"/>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Looking for substances to stop bleeding for use in WWI</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Mostly forgotten until Alexander Shulgin rediscovered it in the 60s &amp; 70s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Used for psychotherapy in the 70s-80s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Became popular in Texas gay clubs in the 80s </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Schedule I in US on May 31</a:t>
            </a:r>
            <a:r>
              <a:rPr b="0" baseline="30000" i="0" lang="en-US" sz="1800" u="none" cap="none" strike="noStrike">
                <a:solidFill>
                  <a:schemeClr val="dk1"/>
                </a:solidFill>
                <a:latin typeface="Arial"/>
                <a:ea typeface="Arial"/>
                <a:cs typeface="Arial"/>
                <a:sym typeface="Arial"/>
              </a:rPr>
              <a:t>st</a:t>
            </a:r>
            <a:r>
              <a:rPr b="0" i="0" lang="en-US" sz="1800" u="none" cap="none" strike="noStrike">
                <a:solidFill>
                  <a:schemeClr val="dk1"/>
                </a:solidFill>
                <a:latin typeface="Arial"/>
                <a:ea typeface="Arial"/>
                <a:cs typeface="Arial"/>
                <a:sym typeface="Arial"/>
              </a:rPr>
              <a:t>, 1985</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In process for reclassification for Schedule II for PTSD</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4"/>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LET’S GET THE PARTY STARTED</a:t>
            </a:r>
            <a:endParaRPr b="0" i="0" sz="2800" u="none" cap="none" strike="noStrike">
              <a:solidFill>
                <a:schemeClr val="dk1"/>
              </a:solidFill>
              <a:latin typeface="Arial"/>
              <a:ea typeface="Arial"/>
              <a:cs typeface="Arial"/>
              <a:sym typeface="Arial"/>
            </a:endParaRPr>
          </a:p>
        </p:txBody>
      </p:sp>
      <p:sp>
        <p:nvSpPr>
          <p:cNvPr id="154" name="Google Shape;154;p24"/>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descr="https://d2gne97vdumgn3.cloudfront.net/api/file/iAMO6xRj6yaX3wrS5eAQ" id="155" name="Google Shape;155;p24"/>
          <p:cNvPicPr preferRelativeResize="0"/>
          <p:nvPr>
            <p:ph idx="1" type="body"/>
          </p:nvPr>
        </p:nvPicPr>
        <p:blipFill rotWithShape="1">
          <a:blip r:embed="rId3">
            <a:alphaModFix/>
          </a:blip>
          <a:srcRect b="0" l="0" r="0" t="0"/>
          <a:stretch/>
        </p:blipFill>
        <p:spPr>
          <a:xfrm>
            <a:off x="86350" y="1468450"/>
            <a:ext cx="6369600" cy="4246500"/>
          </a:xfrm>
          <a:prstGeom prst="rect">
            <a:avLst/>
          </a:prstGeom>
          <a:noFill/>
          <a:ln>
            <a:noFill/>
          </a:ln>
        </p:spPr>
      </p:pic>
      <p:sp>
        <p:nvSpPr>
          <p:cNvPr id="156" name="Google Shape;156;p24"/>
          <p:cNvSpPr txBox="1"/>
          <p:nvPr/>
        </p:nvSpPr>
        <p:spPr>
          <a:xfrm>
            <a:off x="6578600" y="1468450"/>
            <a:ext cx="2325300" cy="448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MDMA/MDA are “triple reuptake inhibitors” and flood the synapse with all three of your favorite things!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Make proton pumps run backwards for reuptake</a:t>
            </a:r>
            <a:endParaRPr b="0" i="0" sz="1800" u="none" cap="none" strike="noStrike">
              <a:solidFill>
                <a:schemeClr val="dk1"/>
              </a:solidFill>
              <a:latin typeface="Arial"/>
              <a:ea typeface="Arial"/>
              <a:cs typeface="Arial"/>
              <a:sym typeface="Arial"/>
            </a:endParaRPr>
          </a:p>
        </p:txBody>
      </p:sp>
      <p:sp>
        <p:nvSpPr>
          <p:cNvPr id="157" name="Google Shape;157;p24"/>
          <p:cNvSpPr/>
          <p:nvPr/>
        </p:nvSpPr>
        <p:spPr>
          <a:xfrm>
            <a:off x="2689225" y="3154650"/>
            <a:ext cx="502794" cy="548694"/>
          </a:xfrm>
          <a:prstGeom prst="irregularSeal1">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5"/>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DOES ANYONE HAVE SOME GUM?</a:t>
            </a:r>
            <a:endParaRPr b="0" i="0" sz="2800" u="none" cap="none" strike="noStrike">
              <a:solidFill>
                <a:schemeClr val="dk1"/>
              </a:solidFill>
              <a:latin typeface="Arial"/>
              <a:ea typeface="Arial"/>
              <a:cs typeface="Arial"/>
              <a:sym typeface="Arial"/>
            </a:endParaRPr>
          </a:p>
        </p:txBody>
      </p:sp>
      <p:sp>
        <p:nvSpPr>
          <p:cNvPr id="163" name="Google Shape;163;p25"/>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descr="http://37.media.tumblr.com/3dd82fe9d0b6ad89710aa22ddcc22f20/tumblr_mxx8o1cXVY1t7lc4ao1_500.jpg" id="164" name="Google Shape;164;p25"/>
          <p:cNvPicPr preferRelativeResize="0"/>
          <p:nvPr/>
        </p:nvPicPr>
        <p:blipFill rotWithShape="1">
          <a:blip r:embed="rId3">
            <a:alphaModFix/>
          </a:blip>
          <a:srcRect b="0" l="0" r="0" t="0"/>
          <a:stretch/>
        </p:blipFill>
        <p:spPr>
          <a:xfrm>
            <a:off x="455625" y="1342474"/>
            <a:ext cx="3844925" cy="2876005"/>
          </a:xfrm>
          <a:prstGeom prst="rect">
            <a:avLst/>
          </a:prstGeom>
          <a:noFill/>
          <a:ln>
            <a:noFill/>
          </a:ln>
        </p:spPr>
      </p:pic>
      <p:sp>
        <p:nvSpPr>
          <p:cNvPr id="165" name="Google Shape;165;p25"/>
          <p:cNvSpPr txBox="1"/>
          <p:nvPr/>
        </p:nvSpPr>
        <p:spPr>
          <a:xfrm>
            <a:off x="4571999" y="1063075"/>
            <a:ext cx="4332000" cy="48012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2100" u="none" cap="none" strike="noStrike">
                <a:solidFill>
                  <a:schemeClr val="dk1"/>
                </a:solidFill>
                <a:latin typeface="Arial"/>
                <a:ea typeface="Arial"/>
                <a:cs typeface="Arial"/>
                <a:sym typeface="Arial"/>
              </a:rPr>
              <a:t>Good Effects:</a:t>
            </a:r>
            <a:endParaRPr b="0" i="0" sz="1700" u="none" cap="none" strike="noStrike">
              <a:solidFill>
                <a:srgbClr val="000000"/>
              </a:solidFill>
              <a:latin typeface="Arial"/>
              <a:ea typeface="Arial"/>
              <a:cs typeface="Arial"/>
              <a:sym typeface="Arial"/>
            </a:endParaRPr>
          </a:p>
          <a:p>
            <a:pPr indent="-304800" lvl="0" marL="285750" marR="0" rtl="0" algn="l">
              <a:lnSpc>
                <a:spcPct val="100000"/>
              </a:lnSpc>
              <a:spcBef>
                <a:spcPts val="0"/>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Empathogenic effects</a:t>
            </a:r>
            <a:endParaRPr b="0" i="0" sz="1700" u="none" cap="none" strike="noStrike">
              <a:solidFill>
                <a:srgbClr val="000000"/>
              </a:solidFill>
              <a:latin typeface="Arial"/>
              <a:ea typeface="Arial"/>
              <a:cs typeface="Arial"/>
              <a:sym typeface="Arial"/>
            </a:endParaRPr>
          </a:p>
          <a:p>
            <a:pPr indent="-304800" lvl="0" marL="285750" marR="0" rtl="0" algn="l">
              <a:lnSpc>
                <a:spcPct val="100000"/>
              </a:lnSpc>
              <a:spcBef>
                <a:spcPts val="0"/>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Psychedelic effects</a:t>
            </a:r>
            <a:endParaRPr b="0" i="0" sz="1700" u="none" cap="none" strike="noStrike">
              <a:solidFill>
                <a:srgbClr val="000000"/>
              </a:solidFill>
              <a:latin typeface="Arial"/>
              <a:ea typeface="Arial"/>
              <a:cs typeface="Arial"/>
              <a:sym typeface="Arial"/>
            </a:endParaRPr>
          </a:p>
          <a:p>
            <a:pPr indent="-304800" lvl="0" marL="285750" marR="0" rtl="0" algn="l">
              <a:lnSpc>
                <a:spcPct val="100000"/>
              </a:lnSpc>
              <a:spcBef>
                <a:spcPts val="0"/>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Stimulant effects</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2100" u="none" cap="none" strike="noStrike">
                <a:solidFill>
                  <a:schemeClr val="dk1"/>
                </a:solidFill>
                <a:latin typeface="Arial"/>
                <a:ea typeface="Arial"/>
                <a:cs typeface="Arial"/>
                <a:sym typeface="Arial"/>
              </a:rPr>
              <a:t>Bad Effects:</a:t>
            </a:r>
            <a:endParaRPr b="0" i="0" sz="1700" u="none" cap="none" strike="noStrike">
              <a:solidFill>
                <a:srgbClr val="000000"/>
              </a:solidFill>
              <a:latin typeface="Arial"/>
              <a:ea typeface="Arial"/>
              <a:cs typeface="Arial"/>
              <a:sym typeface="Arial"/>
            </a:endParaRPr>
          </a:p>
          <a:p>
            <a:pPr indent="-304800" lvl="0" marL="285750" marR="0" rtl="0" algn="l">
              <a:lnSpc>
                <a:spcPct val="100000"/>
              </a:lnSpc>
              <a:spcBef>
                <a:spcPts val="0"/>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Jaw clenches</a:t>
            </a:r>
            <a:endParaRPr b="0" i="0" sz="1700" u="none" cap="none" strike="noStrike">
              <a:solidFill>
                <a:srgbClr val="000000"/>
              </a:solidFill>
              <a:latin typeface="Arial"/>
              <a:ea typeface="Arial"/>
              <a:cs typeface="Arial"/>
              <a:sym typeface="Arial"/>
            </a:endParaRPr>
          </a:p>
          <a:p>
            <a:pPr indent="-304800" lvl="0" marL="285750" marR="0" rtl="0" algn="l">
              <a:lnSpc>
                <a:spcPct val="100000"/>
              </a:lnSpc>
              <a:spcBef>
                <a:spcPts val="0"/>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Eye twitches</a:t>
            </a:r>
            <a:endParaRPr b="0" i="0" sz="1700" u="none" cap="none" strike="noStrike">
              <a:solidFill>
                <a:srgbClr val="000000"/>
              </a:solidFill>
              <a:latin typeface="Arial"/>
              <a:ea typeface="Arial"/>
              <a:cs typeface="Arial"/>
              <a:sym typeface="Arial"/>
            </a:endParaRPr>
          </a:p>
          <a:p>
            <a:pPr indent="-304800" lvl="0" marL="285750" marR="0" rtl="0" algn="l">
              <a:lnSpc>
                <a:spcPct val="100000"/>
              </a:lnSpc>
              <a:spcBef>
                <a:spcPts val="0"/>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Temperature flux</a:t>
            </a:r>
            <a:endParaRPr b="0" i="0" sz="1700" u="none" cap="none" strike="noStrike">
              <a:solidFill>
                <a:srgbClr val="000000"/>
              </a:solidFill>
              <a:latin typeface="Arial"/>
              <a:ea typeface="Arial"/>
              <a:cs typeface="Arial"/>
              <a:sym typeface="Arial"/>
            </a:endParaRPr>
          </a:p>
          <a:p>
            <a:pPr indent="-304800" lvl="0" marL="285750" marR="0" rtl="0" algn="l">
              <a:lnSpc>
                <a:spcPct val="100000"/>
              </a:lnSpc>
              <a:spcBef>
                <a:spcPts val="0"/>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Increased heartbeat</a:t>
            </a:r>
            <a:endParaRPr b="0" i="0" sz="1700" u="none" cap="none" strike="noStrike">
              <a:solidFill>
                <a:srgbClr val="000000"/>
              </a:solidFill>
              <a:latin typeface="Arial"/>
              <a:ea typeface="Arial"/>
              <a:cs typeface="Arial"/>
              <a:sym typeface="Arial"/>
            </a:endParaRPr>
          </a:p>
          <a:p>
            <a:pPr indent="-304800" lvl="0" marL="285750" marR="0" rtl="0" algn="l">
              <a:lnSpc>
                <a:spcPct val="100000"/>
              </a:lnSpc>
              <a:spcBef>
                <a:spcPts val="0"/>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Difficulty urinating</a:t>
            </a:r>
            <a:endParaRPr b="0" i="0" sz="1700" u="none" cap="none" strike="noStrike">
              <a:solidFill>
                <a:srgbClr val="000000"/>
              </a:solidFill>
              <a:latin typeface="Arial"/>
              <a:ea typeface="Arial"/>
              <a:cs typeface="Arial"/>
              <a:sym typeface="Arial"/>
            </a:endParaRPr>
          </a:p>
          <a:p>
            <a:pPr indent="-304800" lvl="0" marL="285750" marR="0" rtl="0" algn="l">
              <a:lnSpc>
                <a:spcPct val="100000"/>
              </a:lnSpc>
              <a:spcBef>
                <a:spcPts val="0"/>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“Rave shits”</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2100" u="none" cap="none" strike="noStrike">
                <a:solidFill>
                  <a:schemeClr val="dk1"/>
                </a:solidFill>
                <a:latin typeface="Arial"/>
                <a:ea typeface="Arial"/>
                <a:cs typeface="Arial"/>
                <a:sym typeface="Arial"/>
              </a:rPr>
              <a:t>Comedown</a:t>
            </a:r>
            <a:endParaRPr b="0" i="0" sz="1700" u="none" cap="none" strike="noStrike">
              <a:solidFill>
                <a:srgbClr val="000000"/>
              </a:solidFill>
              <a:latin typeface="Arial"/>
              <a:ea typeface="Arial"/>
              <a:cs typeface="Arial"/>
              <a:sym typeface="Arial"/>
            </a:endParaRPr>
          </a:p>
          <a:p>
            <a:pPr indent="-304800" lvl="0" marL="285750" marR="0" rtl="0" algn="l">
              <a:lnSpc>
                <a:spcPct val="100000"/>
              </a:lnSpc>
              <a:spcBef>
                <a:spcPts val="0"/>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Depression</a:t>
            </a:r>
            <a:endParaRPr b="0" i="0" sz="1700" u="none" cap="none" strike="noStrike">
              <a:solidFill>
                <a:srgbClr val="000000"/>
              </a:solidFill>
              <a:latin typeface="Arial"/>
              <a:ea typeface="Arial"/>
              <a:cs typeface="Arial"/>
              <a:sym typeface="Arial"/>
            </a:endParaRPr>
          </a:p>
          <a:p>
            <a:pPr indent="-304800" lvl="0" marL="285750" marR="0" rtl="0" algn="l">
              <a:lnSpc>
                <a:spcPct val="100000"/>
              </a:lnSpc>
              <a:spcBef>
                <a:spcPts val="0"/>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Loss of appetite</a:t>
            </a:r>
            <a:endParaRPr b="0" i="0" sz="1700" u="none" cap="none" strike="noStrike">
              <a:solidFill>
                <a:srgbClr val="000000"/>
              </a:solidFill>
              <a:latin typeface="Arial"/>
              <a:ea typeface="Arial"/>
              <a:cs typeface="Arial"/>
              <a:sym typeface="Arial"/>
            </a:endParaRPr>
          </a:p>
          <a:p>
            <a:pPr indent="-304800" lvl="0" marL="285750" marR="0" rtl="0" algn="l">
              <a:lnSpc>
                <a:spcPct val="100000"/>
              </a:lnSpc>
              <a:spcBef>
                <a:spcPts val="0"/>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Loss of clarity - “E-tarded”</a:t>
            </a:r>
            <a:endParaRPr b="0" i="0" sz="1700" u="none" cap="none" strike="noStrike">
              <a:solidFill>
                <a:srgbClr val="000000"/>
              </a:solidFill>
              <a:latin typeface="Arial"/>
              <a:ea typeface="Arial"/>
              <a:cs typeface="Arial"/>
              <a:sym typeface="Arial"/>
            </a:endParaRPr>
          </a:p>
          <a:p>
            <a:pPr indent="-304800" lvl="0" marL="285750" marR="0" rtl="0" algn="l">
              <a:lnSpc>
                <a:spcPct val="100000"/>
              </a:lnSpc>
              <a:spcBef>
                <a:spcPts val="0"/>
              </a:spcBef>
              <a:spcAft>
                <a:spcPts val="0"/>
              </a:spcAft>
              <a:buClr>
                <a:schemeClr val="dk1"/>
              </a:buClr>
              <a:buSzPts val="2100"/>
              <a:buFont typeface="Arial"/>
              <a:buChar char="•"/>
            </a:pPr>
            <a:r>
              <a:rPr b="0" i="0" lang="en-US" sz="2100" u="none" cap="none" strike="noStrike">
                <a:solidFill>
                  <a:schemeClr val="dk1"/>
                </a:solidFill>
                <a:latin typeface="Arial"/>
                <a:ea typeface="Arial"/>
                <a:cs typeface="Arial"/>
                <a:sym typeface="Arial"/>
              </a:rPr>
              <a:t>“Suicide Tuesday”</a:t>
            </a:r>
            <a:endParaRPr b="0" i="0" sz="21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6"/>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20"/>
              <a:buFont typeface="Arial"/>
              <a:buNone/>
            </a:pPr>
            <a:r>
              <a:rPr b="0" i="0" lang="en-US" sz="2120" u="none" cap="none" strike="noStrike">
                <a:solidFill>
                  <a:schemeClr val="dk1"/>
                </a:solidFill>
                <a:latin typeface="Arial"/>
                <a:ea typeface="Arial"/>
                <a:cs typeface="Arial"/>
                <a:sym typeface="Arial"/>
              </a:rPr>
              <a:t>VITAMINS: THE DIFFERENCE BETWEEN YAY AND UGH</a:t>
            </a:r>
            <a:endParaRPr b="0" i="0" sz="2120" u="none" cap="none" strike="noStrike">
              <a:solidFill>
                <a:schemeClr val="dk1"/>
              </a:solidFill>
              <a:latin typeface="Arial"/>
              <a:ea typeface="Arial"/>
              <a:cs typeface="Arial"/>
              <a:sym typeface="Arial"/>
            </a:endParaRPr>
          </a:p>
        </p:txBody>
      </p:sp>
      <p:sp>
        <p:nvSpPr>
          <p:cNvPr id="171" name="Google Shape;171;p26"/>
          <p:cNvSpPr txBox="1"/>
          <p:nvPr>
            <p:ph idx="1" type="body"/>
          </p:nvPr>
        </p:nvSpPr>
        <p:spPr>
          <a:xfrm>
            <a:off x="822960" y="1265728"/>
            <a:ext cx="3520440" cy="3579849"/>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600"/>
              <a:buFont typeface="Arial"/>
              <a:buNone/>
            </a:pPr>
            <a:r>
              <a:rPr b="1" i="0" lang="en-US" sz="1600" u="none" cap="none" strike="noStrike">
                <a:solidFill>
                  <a:schemeClr val="dk1"/>
                </a:solidFill>
                <a:latin typeface="Arial"/>
                <a:ea typeface="Arial"/>
                <a:cs typeface="Arial"/>
                <a:sym typeface="Arial"/>
              </a:rPr>
              <a:t>6 hours before:</a:t>
            </a:r>
            <a:br>
              <a:rPr b="1"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200mg Magnesium Glycinate</a:t>
            </a:r>
            <a:br>
              <a:rPr b="1" i="0" lang="en-US" sz="1600" u="none" cap="none" strike="noStrike">
                <a:solidFill>
                  <a:schemeClr val="dk1"/>
                </a:solidFill>
                <a:latin typeface="Arial"/>
                <a:ea typeface="Arial"/>
                <a:cs typeface="Arial"/>
                <a:sym typeface="Arial"/>
              </a:rPr>
            </a:br>
            <a:r>
              <a:rPr b="0" lang="en-US"/>
              <a:t>100mg Na-R-ALA </a:t>
            </a:r>
            <a:br>
              <a:rPr lang="en-US"/>
            </a:br>
            <a:r>
              <a:rPr b="1" i="0" lang="en-US" sz="1600" u="none" cap="none" strike="noStrike">
                <a:solidFill>
                  <a:schemeClr val="dk1"/>
                </a:solidFill>
                <a:latin typeface="Arial"/>
                <a:ea typeface="Arial"/>
                <a:cs typeface="Arial"/>
                <a:sym typeface="Arial"/>
              </a:rPr>
              <a:t>~</a:t>
            </a:r>
            <a:r>
              <a:rPr b="0" lang="en-US"/>
              <a:t>3g of Ginger</a:t>
            </a:r>
            <a:endParaRPr b="1" i="0" sz="1600" u="none" cap="none" strike="noStrike">
              <a:solidFill>
                <a:schemeClr val="dk1"/>
              </a:solidFill>
              <a:latin typeface="Arial"/>
              <a:ea typeface="Arial"/>
              <a:cs typeface="Arial"/>
              <a:sym typeface="Arial"/>
            </a:endParaRPr>
          </a:p>
          <a:p>
            <a:pPr indent="-342900" lvl="0" marL="342900" marR="0" rtl="0" algn="l">
              <a:lnSpc>
                <a:spcPct val="100000"/>
              </a:lnSpc>
              <a:spcBef>
                <a:spcPts val="800"/>
              </a:spcBef>
              <a:spcAft>
                <a:spcPts val="0"/>
              </a:spcAft>
              <a:buClr>
                <a:schemeClr val="dk1"/>
              </a:buClr>
              <a:buSzPts val="1600"/>
              <a:buFont typeface="Arial"/>
              <a:buNone/>
            </a:pPr>
            <a:r>
              <a:rPr b="1" i="0" lang="en-US" sz="1600" u="none" cap="none" strike="noStrike">
                <a:solidFill>
                  <a:schemeClr val="dk1"/>
                </a:solidFill>
                <a:latin typeface="Arial"/>
                <a:ea typeface="Arial"/>
                <a:cs typeface="Arial"/>
                <a:sym typeface="Arial"/>
              </a:rPr>
              <a:t>1-3 hours before:</a:t>
            </a:r>
            <a:br>
              <a:rPr b="1" i="0" lang="en-US" sz="1600" u="none" cap="none" strike="noStrike">
                <a:solidFill>
                  <a:schemeClr val="dk1"/>
                </a:solidFill>
                <a:latin typeface="Arial"/>
                <a:ea typeface="Arial"/>
                <a:cs typeface="Arial"/>
                <a:sym typeface="Arial"/>
              </a:rPr>
            </a:br>
            <a:r>
              <a:rPr b="0" lang="en-US"/>
              <a:t>200mg Magnesium Glycinate</a:t>
            </a:r>
            <a:br>
              <a:rPr b="1"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100mg Na-R-ALA </a:t>
            </a:r>
            <a:br>
              <a:rPr b="0" i="0" lang="en-US" sz="1600" u="none" cap="none" strike="noStrike">
                <a:solidFill>
                  <a:schemeClr val="dk1"/>
                </a:solidFill>
                <a:latin typeface="Arial"/>
                <a:ea typeface="Arial"/>
                <a:cs typeface="Arial"/>
                <a:sym typeface="Arial"/>
              </a:rPr>
            </a:br>
            <a:r>
              <a:rPr lang="en-US"/>
              <a:t>~</a:t>
            </a:r>
            <a:r>
              <a:rPr b="0" lang="en-US"/>
              <a:t>3g of Ginger</a:t>
            </a:r>
            <a:br>
              <a:rPr b="1"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1000mg Vitamin-C</a:t>
            </a:r>
            <a:br>
              <a:rPr b="1"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100mg Grape Seed Extract</a:t>
            </a:r>
            <a:br>
              <a:rPr b="1"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500mg ALCAR</a:t>
            </a:r>
            <a:br>
              <a:rPr b="1"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400mg EGCg</a:t>
            </a:r>
            <a:br>
              <a:rPr b="0"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500mg L-Tyrosine</a:t>
            </a:r>
            <a:br>
              <a:rPr b="1"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100mg CoQ10</a:t>
            </a:r>
            <a:endParaRPr/>
          </a:p>
          <a:p>
            <a:pPr indent="-342900" lvl="0" marL="342900" marR="0" rtl="0" algn="l">
              <a:lnSpc>
                <a:spcPct val="100000"/>
              </a:lnSpc>
              <a:spcBef>
                <a:spcPts val="800"/>
              </a:spcBef>
              <a:spcAft>
                <a:spcPts val="0"/>
              </a:spcAft>
              <a:buClr>
                <a:schemeClr val="dk1"/>
              </a:buClr>
              <a:buSzPts val="1600"/>
              <a:buFont typeface="Arial"/>
              <a:buNone/>
            </a:pPr>
            <a:r>
              <a:t/>
            </a:r>
            <a:endParaRPr b="1" i="0" sz="1600" u="none" cap="none" strike="noStrike">
              <a:solidFill>
                <a:schemeClr val="dk1"/>
              </a:solidFill>
              <a:latin typeface="Arial"/>
              <a:ea typeface="Arial"/>
              <a:cs typeface="Arial"/>
              <a:sym typeface="Arial"/>
            </a:endParaRPr>
          </a:p>
        </p:txBody>
      </p:sp>
      <p:sp>
        <p:nvSpPr>
          <p:cNvPr id="172" name="Google Shape;172;p26"/>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173" name="Google Shape;173;p26"/>
          <p:cNvSpPr txBox="1"/>
          <p:nvPr/>
        </p:nvSpPr>
        <p:spPr>
          <a:xfrm>
            <a:off x="5074920" y="1265728"/>
            <a:ext cx="3129280" cy="30777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30 mins before:</a:t>
            </a:r>
            <a:br>
              <a:rPr b="1" i="0" lang="en-US" sz="1600" u="none" cap="none" strike="noStrike">
                <a:solidFill>
                  <a:schemeClr val="dk1"/>
                </a:solidFill>
                <a:latin typeface="Arial"/>
                <a:ea typeface="Arial"/>
                <a:cs typeface="Arial"/>
                <a:sym typeface="Arial"/>
              </a:rPr>
            </a:br>
            <a:r>
              <a:rPr b="1" i="0" lang="en-US" sz="1600" u="none" cap="none" strike="noStrike">
                <a:solidFill>
                  <a:schemeClr val="dk1"/>
                </a:solidFill>
                <a:latin typeface="Arial"/>
                <a:ea typeface="Arial"/>
                <a:cs typeface="Arial"/>
                <a:sym typeface="Arial"/>
              </a:rPr>
              <a:t>    </a:t>
            </a:r>
            <a:r>
              <a:rPr b="0" i="0" lang="en-US" sz="1600" u="none" cap="none" strike="noStrike">
                <a:solidFill>
                  <a:schemeClr val="dk1"/>
                </a:solidFill>
                <a:latin typeface="Arial"/>
                <a:ea typeface="Arial"/>
                <a:cs typeface="Arial"/>
                <a:sym typeface="Arial"/>
              </a:rPr>
              <a:t>2x Tums/Rolaids</a:t>
            </a:r>
            <a:br>
              <a:rPr b="0" i="0" lang="en-US" sz="1600" u="none" cap="none" strike="noStrike">
                <a:solidFill>
                  <a:schemeClr val="dk1"/>
                </a:solidFill>
                <a:latin typeface="Arial"/>
                <a:ea typeface="Arial"/>
                <a:cs typeface="Arial"/>
                <a:sym typeface="Arial"/>
              </a:rPr>
            </a:br>
            <a:br>
              <a:rPr b="0" i="0" lang="en-US" sz="1600" u="none" cap="none" strike="noStrike">
                <a:solidFill>
                  <a:schemeClr val="dk1"/>
                </a:solidFill>
                <a:latin typeface="Arial"/>
                <a:ea typeface="Arial"/>
                <a:cs typeface="Arial"/>
                <a:sym typeface="Arial"/>
              </a:rPr>
            </a:br>
            <a:r>
              <a:rPr b="1" i="0" lang="en-US" sz="1600" u="none" cap="none" strike="noStrike">
                <a:solidFill>
                  <a:schemeClr val="dk1"/>
                </a:solidFill>
                <a:latin typeface="Arial"/>
                <a:ea typeface="Arial"/>
                <a:cs typeface="Arial"/>
                <a:sym typeface="Arial"/>
              </a:rPr>
              <a:t>Every 2 hours after dosing:</a:t>
            </a:r>
            <a:br>
              <a:rPr b="1" i="0" lang="en-US" sz="1600" u="none" cap="none" strike="noStrike">
                <a:solidFill>
                  <a:schemeClr val="dk1"/>
                </a:solidFill>
                <a:latin typeface="Arial"/>
                <a:ea typeface="Arial"/>
                <a:cs typeface="Arial"/>
                <a:sym typeface="Arial"/>
              </a:rPr>
            </a:br>
            <a:r>
              <a:rPr b="1" i="0" lang="en-US" sz="1600" u="none" cap="none" strike="noStrike">
                <a:solidFill>
                  <a:schemeClr val="dk1"/>
                </a:solidFill>
                <a:latin typeface="Arial"/>
                <a:ea typeface="Arial"/>
                <a:cs typeface="Arial"/>
                <a:sym typeface="Arial"/>
              </a:rPr>
              <a:t>     </a:t>
            </a:r>
            <a:r>
              <a:rPr b="0" i="0" lang="en-US" sz="1600" u="none" cap="none" strike="noStrike">
                <a:solidFill>
                  <a:schemeClr val="dk1"/>
                </a:solidFill>
                <a:latin typeface="Arial"/>
                <a:ea typeface="Arial"/>
                <a:cs typeface="Arial"/>
                <a:sym typeface="Arial"/>
              </a:rPr>
              <a:t>100mg Na-R-ALA</a:t>
            </a:r>
            <a:br>
              <a:rPr b="0"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     200mg Magnesium Glycinate</a:t>
            </a:r>
            <a:br>
              <a:rPr b="0"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     100mg Grape Seed Extract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4" name="Google Shape;174;p26"/>
          <p:cNvSpPr txBox="1"/>
          <p:nvPr/>
        </p:nvSpPr>
        <p:spPr>
          <a:xfrm>
            <a:off x="1257300" y="5216715"/>
            <a:ext cx="6946900" cy="95410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You don’t have to write this down. I have cards with this on it.</a:t>
            </a:r>
            <a:endParaRPr b="1" i="0" sz="28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7"/>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THE IMPORTANT ONES</a:t>
            </a:r>
            <a:endParaRPr b="0" i="0" sz="2800" u="none" cap="none" strike="noStrike">
              <a:solidFill>
                <a:schemeClr val="dk1"/>
              </a:solidFill>
              <a:latin typeface="Arial"/>
              <a:ea typeface="Arial"/>
              <a:cs typeface="Arial"/>
              <a:sym typeface="Arial"/>
            </a:endParaRPr>
          </a:p>
        </p:txBody>
      </p:sp>
      <p:sp>
        <p:nvSpPr>
          <p:cNvPr id="180" name="Google Shape;180;p27"/>
          <p:cNvSpPr txBox="1"/>
          <p:nvPr>
            <p:ph idx="1" type="body"/>
          </p:nvPr>
        </p:nvSpPr>
        <p:spPr>
          <a:xfrm>
            <a:off x="822950" y="914400"/>
            <a:ext cx="7521000" cy="5705400"/>
          </a:xfrm>
          <a:prstGeom prst="rect">
            <a:avLst/>
          </a:prstGeom>
          <a:solidFill>
            <a:schemeClr val="lt1"/>
          </a:solidFill>
          <a:ln>
            <a:noFill/>
          </a:ln>
        </p:spPr>
        <p:txBody>
          <a:bodyPr anchorCtr="0" anchor="t" bIns="45700" lIns="91425" spcFirstLastPara="1" rIns="91425" wrap="square" tIns="45700">
            <a:noAutofit/>
          </a:bodyPr>
          <a:lstStyle/>
          <a:p>
            <a:pPr indent="-173736" lvl="1" marL="173736" marR="0" rtl="0" algn="l">
              <a:lnSpc>
                <a:spcPct val="100000"/>
              </a:lnSpc>
              <a:spcBef>
                <a:spcPts val="0"/>
              </a:spcBef>
              <a:spcAft>
                <a:spcPts val="0"/>
              </a:spcAft>
              <a:buClr>
                <a:schemeClr val="accent2"/>
              </a:buClr>
              <a:buSzPts val="1600"/>
              <a:buFont typeface="Arial"/>
              <a:buChar char="•"/>
            </a:pPr>
            <a:r>
              <a:rPr b="1" lang="en-US"/>
              <a:t>Ginger</a:t>
            </a:r>
            <a:r>
              <a:rPr b="1" i="0" lang="en-US" sz="1600" u="none" cap="none" strike="noStrike">
                <a:solidFill>
                  <a:schemeClr val="dk1"/>
                </a:solidFill>
                <a:latin typeface="Arial"/>
                <a:ea typeface="Arial"/>
                <a:cs typeface="Arial"/>
                <a:sym typeface="Arial"/>
              </a:rPr>
              <a:t> - ~</a:t>
            </a:r>
            <a:r>
              <a:rPr b="1" lang="en-US"/>
              <a:t>3g</a:t>
            </a:r>
            <a:r>
              <a:rPr b="1" i="0" lang="en-US" sz="1600" u="none" cap="none" strike="noStrike">
                <a:solidFill>
                  <a:schemeClr val="dk1"/>
                </a:solidFill>
                <a:latin typeface="Arial"/>
                <a:ea typeface="Arial"/>
                <a:cs typeface="Arial"/>
                <a:sym typeface="Arial"/>
              </a:rPr>
              <a:t>.</a:t>
            </a:r>
            <a:endParaRPr b="1" i="0" sz="1600" u="none" cap="none" strike="noStrike">
              <a:solidFill>
                <a:schemeClr val="dk1"/>
              </a:solidFill>
              <a:latin typeface="Arial"/>
              <a:ea typeface="Arial"/>
              <a:cs typeface="Arial"/>
              <a:sym typeface="Arial"/>
            </a:endParaRPr>
          </a:p>
          <a:p>
            <a:pPr indent="-164592" lvl="2" marL="402336" marR="0" rtl="0" algn="l">
              <a:lnSpc>
                <a:spcPct val="100000"/>
              </a:lnSpc>
              <a:spcBef>
                <a:spcPts val="0"/>
              </a:spcBef>
              <a:spcAft>
                <a:spcPts val="0"/>
              </a:spcAft>
              <a:buClr>
                <a:schemeClr val="accent2"/>
              </a:buClr>
              <a:buSzPts val="1600"/>
              <a:buFont typeface="Arial"/>
              <a:buChar char="•"/>
            </a:pPr>
            <a:r>
              <a:rPr lang="en-US"/>
              <a:t>Get about 1.25 inch/30mm diameter piece (American half-dollar sized)</a:t>
            </a:r>
            <a:endParaRPr/>
          </a:p>
          <a:p>
            <a:pPr indent="-164592" lvl="2" marL="402336" marR="0" rtl="0" algn="l">
              <a:lnSpc>
                <a:spcPct val="100000"/>
              </a:lnSpc>
              <a:spcBef>
                <a:spcPts val="300"/>
              </a:spcBef>
              <a:spcAft>
                <a:spcPts val="0"/>
              </a:spcAft>
              <a:buClr>
                <a:schemeClr val="accent2"/>
              </a:buClr>
              <a:buSzPts val="1600"/>
              <a:buFont typeface="Arial"/>
              <a:buChar char="•"/>
            </a:pPr>
            <a:r>
              <a:rPr b="0" i="0" lang="en-US" sz="1600" u="none" cap="none" strike="noStrike">
                <a:solidFill>
                  <a:schemeClr val="dk1"/>
                </a:solidFill>
                <a:latin typeface="Arial"/>
                <a:ea typeface="Arial"/>
                <a:cs typeface="Arial"/>
                <a:sym typeface="Arial"/>
              </a:rPr>
              <a:t>Doesn’t matter what kind (</a:t>
            </a:r>
            <a:r>
              <a:rPr lang="en-US"/>
              <a:t>Candied, fresh, ginger beer, GinGins</a:t>
            </a:r>
            <a:r>
              <a:rPr b="0" i="0" lang="en-US" sz="1600" u="none" cap="none" strike="noStrike">
                <a:solidFill>
                  <a:schemeClr val="dk1"/>
                </a:solidFill>
                <a:latin typeface="Arial"/>
                <a:ea typeface="Arial"/>
                <a:cs typeface="Arial"/>
                <a:sym typeface="Arial"/>
              </a:rPr>
              <a:t>)</a:t>
            </a:r>
            <a:endParaRPr/>
          </a:p>
          <a:p>
            <a:pPr indent="-164592" lvl="2" marL="402336" marR="0" rtl="0" algn="l">
              <a:lnSpc>
                <a:spcPct val="100000"/>
              </a:lnSpc>
              <a:spcBef>
                <a:spcPts val="300"/>
              </a:spcBef>
              <a:spcAft>
                <a:spcPts val="0"/>
              </a:spcAft>
              <a:buClr>
                <a:schemeClr val="accent2"/>
              </a:buClr>
              <a:buSzPts val="1600"/>
              <a:buFont typeface="Arial"/>
              <a:buChar char="•"/>
            </a:pPr>
            <a:r>
              <a:rPr b="0" i="0" lang="en-US" sz="1600" u="none" cap="none" strike="noStrike">
                <a:solidFill>
                  <a:schemeClr val="dk1"/>
                </a:solidFill>
                <a:latin typeface="Arial"/>
                <a:ea typeface="Arial"/>
                <a:cs typeface="Arial"/>
                <a:sym typeface="Arial"/>
              </a:rPr>
              <a:t>Get the kind with actual </a:t>
            </a:r>
            <a:r>
              <a:rPr lang="en-US"/>
              <a:t>ginger</a:t>
            </a:r>
            <a:r>
              <a:rPr b="0" i="0" lang="en-US" sz="1600" u="none" cap="none" strike="noStrike">
                <a:solidFill>
                  <a:schemeClr val="dk1"/>
                </a:solidFill>
                <a:latin typeface="Arial"/>
                <a:ea typeface="Arial"/>
                <a:cs typeface="Arial"/>
                <a:sym typeface="Arial"/>
              </a:rPr>
              <a:t>, not “</a:t>
            </a:r>
            <a:r>
              <a:rPr lang="en-US"/>
              <a:t>ginger ale</a:t>
            </a:r>
            <a:r>
              <a:rPr b="0" i="0" lang="en-US" sz="1600" u="none" cap="none" strike="noStrike">
                <a:solidFill>
                  <a:schemeClr val="dk1"/>
                </a:solidFill>
                <a:latin typeface="Arial"/>
                <a:ea typeface="Arial"/>
                <a:cs typeface="Arial"/>
                <a:sym typeface="Arial"/>
              </a:rPr>
              <a:t>” or </a:t>
            </a:r>
            <a:r>
              <a:rPr lang="en-US"/>
              <a:t>“ginger flavor”</a:t>
            </a:r>
            <a:endParaRPr/>
          </a:p>
          <a:p>
            <a:pPr indent="-164592" lvl="2" marL="402336" marR="0" rtl="0" algn="l">
              <a:lnSpc>
                <a:spcPct val="100000"/>
              </a:lnSpc>
              <a:spcBef>
                <a:spcPts val="300"/>
              </a:spcBef>
              <a:spcAft>
                <a:spcPts val="0"/>
              </a:spcAft>
              <a:buClr>
                <a:schemeClr val="accent2"/>
              </a:buClr>
              <a:buSzPts val="1600"/>
              <a:buFont typeface="Arial"/>
              <a:buChar char="•"/>
            </a:pPr>
            <a:r>
              <a:rPr b="0" i="0" lang="en-US" sz="1600" u="none" cap="none" strike="noStrike">
                <a:solidFill>
                  <a:schemeClr val="dk1"/>
                </a:solidFill>
                <a:latin typeface="Arial"/>
                <a:ea typeface="Arial"/>
                <a:cs typeface="Arial"/>
                <a:sym typeface="Arial"/>
              </a:rPr>
              <a:t>Changes your body’s metabolism (</a:t>
            </a:r>
            <a:r>
              <a:rPr lang="en-US"/>
              <a:t>moderates</a:t>
            </a:r>
            <a:r>
              <a:rPr b="0" i="0" lang="en-US" sz="1600" u="none" cap="none" strike="noStrike">
                <a:solidFill>
                  <a:schemeClr val="dk1"/>
                </a:solidFill>
                <a:latin typeface="Arial"/>
                <a:ea typeface="Arial"/>
                <a:cs typeface="Arial"/>
                <a:sym typeface="Arial"/>
              </a:rPr>
              <a:t> CYP450) to prevent MDMA -&gt; MDA</a:t>
            </a:r>
            <a:endParaRPr b="0" i="0" sz="1600" u="none" cap="none" strike="noStrike">
              <a:solidFill>
                <a:schemeClr val="dk1"/>
              </a:solidFill>
              <a:latin typeface="Arial"/>
              <a:ea typeface="Arial"/>
              <a:cs typeface="Arial"/>
              <a:sym typeface="Arial"/>
            </a:endParaRPr>
          </a:p>
          <a:p>
            <a:pPr indent="-164592" lvl="2" marL="402336" marR="0" rtl="0" algn="l">
              <a:lnSpc>
                <a:spcPct val="100000"/>
              </a:lnSpc>
              <a:spcBef>
                <a:spcPts val="300"/>
              </a:spcBef>
              <a:spcAft>
                <a:spcPts val="0"/>
              </a:spcAft>
              <a:buClr>
                <a:schemeClr val="accent2"/>
              </a:buClr>
              <a:buSzPts val="1600"/>
              <a:buFont typeface="Arial"/>
              <a:buChar char="•"/>
            </a:pPr>
            <a:r>
              <a:rPr lang="en-US"/>
              <a:t>Shown to reduce neurotoxicity and hangover</a:t>
            </a:r>
            <a:endParaRPr/>
          </a:p>
          <a:p>
            <a:pPr indent="-173736" lvl="1" marL="173736" marR="0" rtl="0" algn="l">
              <a:lnSpc>
                <a:spcPct val="100000"/>
              </a:lnSpc>
              <a:spcBef>
                <a:spcPts val="300"/>
              </a:spcBef>
              <a:spcAft>
                <a:spcPts val="0"/>
              </a:spcAft>
              <a:buClr>
                <a:schemeClr val="accent2"/>
              </a:buClr>
              <a:buSzPts val="1600"/>
              <a:buFont typeface="Arial"/>
              <a:buChar char="•"/>
            </a:pPr>
            <a:r>
              <a:rPr b="1" i="0" lang="en-US" sz="1600" u="none" cap="none" strike="noStrike">
                <a:solidFill>
                  <a:schemeClr val="dk1"/>
                </a:solidFill>
                <a:latin typeface="Arial"/>
                <a:ea typeface="Arial"/>
                <a:cs typeface="Arial"/>
                <a:sym typeface="Arial"/>
              </a:rPr>
              <a:t>Magnesium  Glycinate – 200mg</a:t>
            </a:r>
            <a:endParaRPr/>
          </a:p>
          <a:p>
            <a:pPr indent="-164592" lvl="2" marL="402336" marR="0" rtl="0" algn="l">
              <a:lnSpc>
                <a:spcPct val="100000"/>
              </a:lnSpc>
              <a:spcBef>
                <a:spcPts val="300"/>
              </a:spcBef>
              <a:spcAft>
                <a:spcPts val="0"/>
              </a:spcAft>
              <a:buClr>
                <a:schemeClr val="accent2"/>
              </a:buClr>
              <a:buSzPts val="1600"/>
              <a:buFont typeface="Arial"/>
              <a:buChar char="•"/>
            </a:pPr>
            <a:r>
              <a:rPr b="0" i="0" lang="en-US" sz="1600" u="none" cap="none" strike="noStrike">
                <a:solidFill>
                  <a:schemeClr val="dk1"/>
                </a:solidFill>
                <a:latin typeface="Arial"/>
                <a:ea typeface="Arial"/>
                <a:cs typeface="Arial"/>
                <a:sym typeface="Arial"/>
              </a:rPr>
              <a:t>Usually 2 vitamins. Check the bottle</a:t>
            </a:r>
            <a:endParaRPr/>
          </a:p>
          <a:p>
            <a:pPr indent="-164592" lvl="2" marL="402336" marR="0" rtl="0" algn="l">
              <a:lnSpc>
                <a:spcPct val="100000"/>
              </a:lnSpc>
              <a:spcBef>
                <a:spcPts val="300"/>
              </a:spcBef>
              <a:spcAft>
                <a:spcPts val="0"/>
              </a:spcAft>
              <a:buClr>
                <a:schemeClr val="accent2"/>
              </a:buClr>
              <a:buSzPts val="1600"/>
              <a:buFont typeface="Arial"/>
              <a:buChar char="•"/>
            </a:pPr>
            <a:r>
              <a:rPr b="1" i="0" lang="en-US" sz="1600" u="none" cap="none" strike="noStrike">
                <a:solidFill>
                  <a:schemeClr val="dk1"/>
                </a:solidFill>
                <a:latin typeface="Arial"/>
                <a:ea typeface="Arial"/>
                <a:cs typeface="Arial"/>
                <a:sym typeface="Arial"/>
              </a:rPr>
              <a:t>Get Magnesium Glycinate, not Mg Citrate, unless you love pooping</a:t>
            </a:r>
            <a:endParaRPr/>
          </a:p>
          <a:p>
            <a:pPr indent="-164592" lvl="2" marL="402336" marR="0" rtl="0" algn="l">
              <a:lnSpc>
                <a:spcPct val="100000"/>
              </a:lnSpc>
              <a:spcBef>
                <a:spcPts val="300"/>
              </a:spcBef>
              <a:spcAft>
                <a:spcPts val="0"/>
              </a:spcAft>
              <a:buClr>
                <a:schemeClr val="accent2"/>
              </a:buClr>
              <a:buSzPts val="1600"/>
              <a:buFont typeface="Arial"/>
              <a:buChar char="•"/>
            </a:pPr>
            <a:r>
              <a:rPr b="0" i="0" lang="en-US" sz="1600" u="none" cap="none" strike="noStrike">
                <a:solidFill>
                  <a:schemeClr val="dk1"/>
                </a:solidFill>
                <a:latin typeface="Arial"/>
                <a:ea typeface="Arial"/>
                <a:cs typeface="Arial"/>
                <a:sym typeface="Arial"/>
              </a:rPr>
              <a:t>Prevents jaw tightness and eye twitches</a:t>
            </a:r>
            <a:endParaRPr/>
          </a:p>
          <a:p>
            <a:pPr indent="-164592" lvl="2" marL="402336" marR="0" rtl="0" algn="l">
              <a:lnSpc>
                <a:spcPct val="100000"/>
              </a:lnSpc>
              <a:spcBef>
                <a:spcPts val="300"/>
              </a:spcBef>
              <a:spcAft>
                <a:spcPts val="0"/>
              </a:spcAft>
              <a:buClr>
                <a:schemeClr val="accent2"/>
              </a:buClr>
              <a:buSzPts val="1600"/>
              <a:buFont typeface="Arial"/>
              <a:buChar char="•"/>
            </a:pPr>
            <a:r>
              <a:rPr b="0" i="0" lang="en-US" sz="1600" u="none" cap="none" strike="noStrike">
                <a:solidFill>
                  <a:schemeClr val="dk1"/>
                </a:solidFill>
                <a:latin typeface="Arial"/>
                <a:ea typeface="Arial"/>
                <a:cs typeface="Arial"/>
                <a:sym typeface="Arial"/>
              </a:rPr>
              <a:t>Helps with the “clear” signal in your synapse</a:t>
            </a:r>
            <a:endParaRPr/>
          </a:p>
          <a:p>
            <a:pPr indent="-173736" lvl="1" marL="173736" marR="0" rtl="0" algn="l">
              <a:lnSpc>
                <a:spcPct val="100000"/>
              </a:lnSpc>
              <a:spcBef>
                <a:spcPts val="300"/>
              </a:spcBef>
              <a:spcAft>
                <a:spcPts val="0"/>
              </a:spcAft>
              <a:buClr>
                <a:schemeClr val="accent2"/>
              </a:buClr>
              <a:buSzPts val="1600"/>
              <a:buFont typeface="Arial"/>
              <a:buChar char="•"/>
            </a:pPr>
            <a:r>
              <a:rPr b="1" i="0" lang="en-US" sz="1600" u="sng" cap="none" strike="noStrike">
                <a:solidFill>
                  <a:schemeClr val="dk1"/>
                </a:solidFill>
                <a:latin typeface="Arial"/>
                <a:ea typeface="Arial"/>
                <a:cs typeface="Arial"/>
                <a:sym typeface="Arial"/>
              </a:rPr>
              <a:t>Na</a:t>
            </a:r>
            <a:r>
              <a:rPr b="1" i="0" lang="en-US" sz="1600" u="none" cap="none" strike="noStrike">
                <a:solidFill>
                  <a:schemeClr val="dk1"/>
                </a:solidFill>
                <a:latin typeface="Arial"/>
                <a:ea typeface="Arial"/>
                <a:cs typeface="Arial"/>
                <a:sym typeface="Arial"/>
              </a:rPr>
              <a:t>-R-ALA /Sodium Alpha Lipoic Acid - 100mg </a:t>
            </a:r>
            <a:endParaRPr b="1"/>
          </a:p>
          <a:p>
            <a:pPr indent="-173736" lvl="1" marL="173736" marR="0" rtl="0" algn="l">
              <a:lnSpc>
                <a:spcPct val="100000"/>
              </a:lnSpc>
              <a:spcBef>
                <a:spcPts val="300"/>
              </a:spcBef>
              <a:spcAft>
                <a:spcPts val="0"/>
              </a:spcAft>
              <a:buClr>
                <a:schemeClr val="accent2"/>
              </a:buClr>
              <a:buSzPts val="1600"/>
              <a:buFont typeface="Arial"/>
              <a:buChar char="•"/>
            </a:pPr>
            <a:r>
              <a:rPr b="1" i="0" lang="en-US" sz="1600" u="none" cap="none" strike="noStrike">
                <a:solidFill>
                  <a:schemeClr val="dk1"/>
                </a:solidFill>
                <a:latin typeface="Arial"/>
                <a:ea typeface="Arial"/>
                <a:cs typeface="Arial"/>
                <a:sym typeface="Arial"/>
              </a:rPr>
              <a:t>ALCAR/Acetyl-L-carnitine -500mg</a:t>
            </a:r>
            <a:endParaRPr/>
          </a:p>
          <a:p>
            <a:pPr indent="-173736" lvl="1" marL="173736" marR="0" rtl="0" algn="l">
              <a:lnSpc>
                <a:spcPct val="100000"/>
              </a:lnSpc>
              <a:spcBef>
                <a:spcPts val="300"/>
              </a:spcBef>
              <a:spcAft>
                <a:spcPts val="0"/>
              </a:spcAft>
              <a:buClr>
                <a:schemeClr val="accent2"/>
              </a:buClr>
              <a:buSzPts val="1600"/>
              <a:buFont typeface="Arial"/>
              <a:buChar char="•"/>
            </a:pPr>
            <a:r>
              <a:rPr b="1" i="0" lang="en-US" sz="1600" u="none" cap="none" strike="noStrike">
                <a:solidFill>
                  <a:schemeClr val="dk1"/>
                </a:solidFill>
                <a:latin typeface="Arial"/>
                <a:ea typeface="Arial"/>
                <a:cs typeface="Arial"/>
                <a:sym typeface="Arial"/>
              </a:rPr>
              <a:t>Vitamin C -1000mg</a:t>
            </a:r>
            <a:endParaRPr/>
          </a:p>
          <a:p>
            <a:pPr indent="-164592" lvl="2" marL="402336" marR="0" rtl="0" algn="l">
              <a:lnSpc>
                <a:spcPct val="100000"/>
              </a:lnSpc>
              <a:spcBef>
                <a:spcPts val="300"/>
              </a:spcBef>
              <a:spcAft>
                <a:spcPts val="0"/>
              </a:spcAft>
              <a:buClr>
                <a:schemeClr val="accent2"/>
              </a:buClr>
              <a:buSzPts val="1600"/>
              <a:buFont typeface="Arial"/>
              <a:buChar char="•"/>
            </a:pPr>
            <a:r>
              <a:rPr b="1" i="0" lang="en-US" sz="1600" u="none" cap="none" strike="noStrike">
                <a:solidFill>
                  <a:schemeClr val="dk1"/>
                </a:solidFill>
                <a:latin typeface="Arial"/>
                <a:ea typeface="Arial"/>
                <a:cs typeface="Arial"/>
                <a:sym typeface="Arial"/>
              </a:rPr>
              <a:t>Get Na-R-ALA, not ALA!</a:t>
            </a:r>
            <a:endParaRPr/>
          </a:p>
          <a:p>
            <a:pPr indent="-164592" lvl="2" marL="402336" marR="0" rtl="0" algn="l">
              <a:lnSpc>
                <a:spcPct val="100000"/>
              </a:lnSpc>
              <a:spcBef>
                <a:spcPts val="300"/>
              </a:spcBef>
              <a:spcAft>
                <a:spcPts val="0"/>
              </a:spcAft>
              <a:buClr>
                <a:schemeClr val="accent2"/>
              </a:buClr>
              <a:buSzPts val="1600"/>
              <a:buFont typeface="Arial"/>
              <a:buChar char="•"/>
            </a:pPr>
            <a:r>
              <a:rPr b="0" i="0" lang="en-US" sz="1600" u="none" cap="none" strike="noStrike">
                <a:solidFill>
                  <a:schemeClr val="dk1"/>
                </a:solidFill>
                <a:latin typeface="Arial"/>
                <a:ea typeface="Arial"/>
                <a:cs typeface="Arial"/>
                <a:sym typeface="Arial"/>
              </a:rPr>
              <a:t>Better together</a:t>
            </a:r>
            <a:endParaRPr/>
          </a:p>
          <a:p>
            <a:pPr indent="-164592" lvl="2" marL="402336" marR="0" rtl="0" algn="l">
              <a:lnSpc>
                <a:spcPct val="100000"/>
              </a:lnSpc>
              <a:spcBef>
                <a:spcPts val="300"/>
              </a:spcBef>
              <a:spcAft>
                <a:spcPts val="0"/>
              </a:spcAft>
              <a:buClr>
                <a:schemeClr val="accent2"/>
              </a:buClr>
              <a:buSzPts val="1600"/>
              <a:buFont typeface="Arial"/>
              <a:buChar char="•"/>
            </a:pPr>
            <a:r>
              <a:rPr b="0" i="0" lang="en-US" sz="1600" u="none" cap="none" strike="noStrike">
                <a:solidFill>
                  <a:schemeClr val="dk1"/>
                </a:solidFill>
                <a:latin typeface="Arial"/>
                <a:ea typeface="Arial"/>
                <a:cs typeface="Arial"/>
                <a:sym typeface="Arial"/>
              </a:rPr>
              <a:t>Helps protect the “grey matter” of your brain</a:t>
            </a:r>
            <a:endParaRPr/>
          </a:p>
          <a:p>
            <a:pPr indent="-164592" lvl="2" marL="402336" marR="0" rtl="0" algn="l">
              <a:lnSpc>
                <a:spcPct val="100000"/>
              </a:lnSpc>
              <a:spcBef>
                <a:spcPts val="300"/>
              </a:spcBef>
              <a:spcAft>
                <a:spcPts val="0"/>
              </a:spcAft>
              <a:buClr>
                <a:schemeClr val="accent2"/>
              </a:buClr>
              <a:buSzPts val="1600"/>
              <a:buFont typeface="Arial"/>
              <a:buChar char="•"/>
            </a:pPr>
            <a:r>
              <a:rPr b="0" i="0" lang="en-US" sz="1600" u="none" cap="none" strike="noStrike">
                <a:solidFill>
                  <a:schemeClr val="dk1"/>
                </a:solidFill>
                <a:latin typeface="Arial"/>
                <a:ea typeface="Arial"/>
                <a:cs typeface="Arial"/>
                <a:sym typeface="Arial"/>
              </a:rPr>
              <a:t>Strong antioxidant</a:t>
            </a:r>
            <a:endParaRPr/>
          </a:p>
          <a:p>
            <a:pPr indent="-164592" lvl="2" marL="402336" marR="0" rtl="0" algn="l">
              <a:lnSpc>
                <a:spcPct val="100000"/>
              </a:lnSpc>
              <a:spcBef>
                <a:spcPts val="300"/>
              </a:spcBef>
              <a:spcAft>
                <a:spcPts val="0"/>
              </a:spcAft>
              <a:buClr>
                <a:schemeClr val="accent2"/>
              </a:buClr>
              <a:buSzPts val="1600"/>
              <a:buFont typeface="Arial"/>
              <a:buChar char="•"/>
            </a:pPr>
            <a:r>
              <a:rPr b="0" i="0" lang="en-US" sz="1600" u="none" cap="none" strike="noStrike">
                <a:solidFill>
                  <a:schemeClr val="dk1"/>
                </a:solidFill>
                <a:latin typeface="Arial"/>
                <a:ea typeface="Arial"/>
                <a:cs typeface="Arial"/>
                <a:sym typeface="Arial"/>
              </a:rPr>
              <a:t>Helps prevent “hangover” and loss of mental clarity</a:t>
            </a:r>
            <a:endParaRPr/>
          </a:p>
          <a:p>
            <a:pPr indent="-72136" lvl="1" marL="173736" marR="0" rtl="0" algn="l">
              <a:lnSpc>
                <a:spcPct val="100000"/>
              </a:lnSpc>
              <a:spcBef>
                <a:spcPts val="300"/>
              </a:spcBef>
              <a:spcAft>
                <a:spcPts val="0"/>
              </a:spcAft>
              <a:buClr>
                <a:schemeClr val="accent2"/>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81" name="Google Shape;181;p27"/>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8"/>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YUM, VITAMINS FOR DINNER</a:t>
            </a:r>
            <a:endParaRPr b="0" i="0" sz="2800" u="none" cap="none" strike="noStrike">
              <a:solidFill>
                <a:schemeClr val="dk1"/>
              </a:solidFill>
              <a:latin typeface="Arial"/>
              <a:ea typeface="Arial"/>
              <a:cs typeface="Arial"/>
              <a:sym typeface="Arial"/>
            </a:endParaRPr>
          </a:p>
        </p:txBody>
      </p:sp>
      <p:sp>
        <p:nvSpPr>
          <p:cNvPr id="187" name="Google Shape;187;p28"/>
          <p:cNvSpPr txBox="1"/>
          <p:nvPr>
            <p:ph idx="1" type="body"/>
          </p:nvPr>
        </p:nvSpPr>
        <p:spPr>
          <a:xfrm>
            <a:off x="822960" y="1100628"/>
            <a:ext cx="7520940" cy="4334972"/>
          </a:xfrm>
          <a:prstGeom prst="rect">
            <a:avLst/>
          </a:prstGeom>
          <a:solidFill>
            <a:schemeClr val="lt1"/>
          </a:solidFill>
          <a:ln>
            <a:noFill/>
          </a:ln>
        </p:spPr>
        <p:txBody>
          <a:bodyPr anchorCtr="0" anchor="t" bIns="45700" lIns="91425" spcFirstLastPara="1" rIns="91425" wrap="square" tIns="45700">
            <a:noAutofit/>
          </a:bodyPr>
          <a:lstStyle/>
          <a:p>
            <a:pPr indent="-374650" lvl="0" marL="342900" marR="0" rtl="0" algn="l">
              <a:lnSpc>
                <a:spcPct val="100000"/>
              </a:lnSpc>
              <a:spcBef>
                <a:spcPts val="0"/>
              </a:spcBef>
              <a:spcAft>
                <a:spcPts val="0"/>
              </a:spcAft>
              <a:buClr>
                <a:schemeClr val="dk1"/>
              </a:buClr>
              <a:buSzPts val="2100"/>
              <a:buFont typeface="Arial"/>
              <a:buChar char="•"/>
            </a:pPr>
            <a:r>
              <a:rPr b="1" i="0" lang="en-US" sz="2100" u="none" cap="none" strike="noStrike">
                <a:solidFill>
                  <a:schemeClr val="dk1"/>
                </a:solidFill>
                <a:latin typeface="Arial"/>
                <a:ea typeface="Arial"/>
                <a:cs typeface="Arial"/>
                <a:sym typeface="Arial"/>
              </a:rPr>
              <a:t>Grape Seed Extract – 100mg</a:t>
            </a:r>
            <a:endParaRPr sz="2100"/>
          </a:p>
          <a:p>
            <a:pPr indent="-196342" lvl="2" marL="402336" marR="0" rtl="0" algn="l">
              <a:lnSpc>
                <a:spcPct val="100000"/>
              </a:lnSpc>
              <a:spcBef>
                <a:spcPts val="300"/>
              </a:spcBef>
              <a:spcAft>
                <a:spcPts val="0"/>
              </a:spcAft>
              <a:buClr>
                <a:schemeClr val="accent2"/>
              </a:buClr>
              <a:buSzPts val="2100"/>
              <a:buFont typeface="Arial"/>
              <a:buChar char="•"/>
            </a:pPr>
            <a:r>
              <a:rPr b="0" i="0" lang="en-US" sz="2100" u="none" cap="none" strike="noStrike">
                <a:solidFill>
                  <a:schemeClr val="dk1"/>
                </a:solidFill>
                <a:latin typeface="Arial"/>
                <a:ea typeface="Arial"/>
                <a:cs typeface="Arial"/>
                <a:sym typeface="Arial"/>
              </a:rPr>
              <a:t>Powerful antioxidant</a:t>
            </a:r>
            <a:endParaRPr sz="2100"/>
          </a:p>
          <a:p>
            <a:pPr indent="-374650" lvl="0" marL="342900" marR="0" rtl="0" algn="l">
              <a:lnSpc>
                <a:spcPct val="100000"/>
              </a:lnSpc>
              <a:spcBef>
                <a:spcPts val="800"/>
              </a:spcBef>
              <a:spcAft>
                <a:spcPts val="0"/>
              </a:spcAft>
              <a:buClr>
                <a:schemeClr val="dk1"/>
              </a:buClr>
              <a:buSzPts val="2100"/>
              <a:buFont typeface="Arial"/>
              <a:buChar char="•"/>
            </a:pPr>
            <a:r>
              <a:rPr b="1" i="0" lang="en-US" sz="2100" u="none" cap="none" strike="noStrike">
                <a:solidFill>
                  <a:schemeClr val="dk1"/>
                </a:solidFill>
                <a:latin typeface="Arial"/>
                <a:ea typeface="Arial"/>
                <a:cs typeface="Arial"/>
                <a:sym typeface="Arial"/>
              </a:rPr>
              <a:t>L-Tyrosine/NALT – 500mg</a:t>
            </a:r>
            <a:endParaRPr sz="2100"/>
          </a:p>
          <a:p>
            <a:pPr indent="-196342" lvl="2" marL="402336" marR="0" rtl="0" algn="l">
              <a:lnSpc>
                <a:spcPct val="100000"/>
              </a:lnSpc>
              <a:spcBef>
                <a:spcPts val="300"/>
              </a:spcBef>
              <a:spcAft>
                <a:spcPts val="0"/>
              </a:spcAft>
              <a:buClr>
                <a:schemeClr val="accent2"/>
              </a:buClr>
              <a:buSzPts val="2100"/>
              <a:buFont typeface="Arial"/>
              <a:buChar char="•"/>
            </a:pPr>
            <a:r>
              <a:rPr b="0" i="0" lang="en-US" sz="2100" u="none" cap="none" strike="noStrike">
                <a:solidFill>
                  <a:schemeClr val="dk1"/>
                </a:solidFill>
                <a:latin typeface="Arial"/>
                <a:ea typeface="Arial"/>
                <a:cs typeface="Arial"/>
                <a:sym typeface="Arial"/>
              </a:rPr>
              <a:t>Dopamine precursor</a:t>
            </a:r>
            <a:endParaRPr sz="2100"/>
          </a:p>
          <a:p>
            <a:pPr indent="-196342" lvl="2" marL="402336" marR="0" rtl="0" algn="l">
              <a:lnSpc>
                <a:spcPct val="100000"/>
              </a:lnSpc>
              <a:spcBef>
                <a:spcPts val="300"/>
              </a:spcBef>
              <a:spcAft>
                <a:spcPts val="0"/>
              </a:spcAft>
              <a:buClr>
                <a:schemeClr val="accent2"/>
              </a:buClr>
              <a:buSzPts val="2100"/>
              <a:buFont typeface="Arial"/>
              <a:buChar char="•"/>
            </a:pPr>
            <a:r>
              <a:rPr b="0" i="0" lang="en-US" sz="2100" u="none" cap="none" strike="noStrike">
                <a:solidFill>
                  <a:schemeClr val="dk1"/>
                </a:solidFill>
                <a:latin typeface="Arial"/>
                <a:ea typeface="Arial"/>
                <a:cs typeface="Arial"/>
                <a:sym typeface="Arial"/>
              </a:rPr>
              <a:t>Helps make sure you have an appetite the next day</a:t>
            </a:r>
            <a:endParaRPr sz="2100"/>
          </a:p>
          <a:p>
            <a:pPr indent="-374650" lvl="0" marL="342900" marR="0" rtl="0" algn="l">
              <a:lnSpc>
                <a:spcPct val="100000"/>
              </a:lnSpc>
              <a:spcBef>
                <a:spcPts val="800"/>
              </a:spcBef>
              <a:spcAft>
                <a:spcPts val="0"/>
              </a:spcAft>
              <a:buClr>
                <a:schemeClr val="dk1"/>
              </a:buClr>
              <a:buSzPts val="2100"/>
              <a:buFont typeface="Arial"/>
              <a:buChar char="•"/>
            </a:pPr>
            <a:r>
              <a:rPr b="1" i="0" lang="en-US" sz="2100" u="none" cap="none" strike="noStrike">
                <a:solidFill>
                  <a:schemeClr val="dk1"/>
                </a:solidFill>
                <a:latin typeface="Arial"/>
                <a:ea typeface="Arial"/>
                <a:cs typeface="Arial"/>
                <a:sym typeface="Arial"/>
              </a:rPr>
              <a:t>EGCg/Green Tea  Extract – 400mg</a:t>
            </a:r>
            <a:endParaRPr sz="2100"/>
          </a:p>
          <a:p>
            <a:pPr indent="-196342" lvl="2" marL="402336" marR="0" rtl="0" algn="l">
              <a:lnSpc>
                <a:spcPct val="100000"/>
              </a:lnSpc>
              <a:spcBef>
                <a:spcPts val="300"/>
              </a:spcBef>
              <a:spcAft>
                <a:spcPts val="0"/>
              </a:spcAft>
              <a:buClr>
                <a:schemeClr val="accent2"/>
              </a:buClr>
              <a:buSzPts val="2100"/>
              <a:buFont typeface="Arial"/>
              <a:buChar char="•"/>
            </a:pPr>
            <a:r>
              <a:rPr b="0" i="0" lang="en-US" sz="2100" u="none" cap="none" strike="noStrike">
                <a:solidFill>
                  <a:schemeClr val="dk1"/>
                </a:solidFill>
                <a:latin typeface="Arial"/>
                <a:ea typeface="Arial"/>
                <a:cs typeface="Arial"/>
                <a:sym typeface="Arial"/>
              </a:rPr>
              <a:t>Powerful antioxidant</a:t>
            </a:r>
            <a:endParaRPr sz="2100"/>
          </a:p>
          <a:p>
            <a:pPr indent="-196342" lvl="2" marL="402336" marR="0" rtl="0" algn="l">
              <a:lnSpc>
                <a:spcPct val="100000"/>
              </a:lnSpc>
              <a:spcBef>
                <a:spcPts val="300"/>
              </a:spcBef>
              <a:spcAft>
                <a:spcPts val="0"/>
              </a:spcAft>
              <a:buClr>
                <a:schemeClr val="accent2"/>
              </a:buClr>
              <a:buSzPts val="2100"/>
              <a:buFont typeface="Arial"/>
              <a:buChar char="•"/>
            </a:pPr>
            <a:r>
              <a:rPr b="0" i="0" lang="en-US" sz="2100" u="none" cap="none" strike="noStrike">
                <a:solidFill>
                  <a:schemeClr val="dk1"/>
                </a:solidFill>
                <a:latin typeface="Arial"/>
                <a:ea typeface="Arial"/>
                <a:cs typeface="Arial"/>
                <a:sym typeface="Arial"/>
              </a:rPr>
              <a:t>Helps you with inability to urinate</a:t>
            </a:r>
            <a:endParaRPr sz="2100"/>
          </a:p>
          <a:p>
            <a:pPr indent="-374650" lvl="0" marL="342900" marR="0" rtl="0" algn="l">
              <a:lnSpc>
                <a:spcPct val="100000"/>
              </a:lnSpc>
              <a:spcBef>
                <a:spcPts val="800"/>
              </a:spcBef>
              <a:spcAft>
                <a:spcPts val="0"/>
              </a:spcAft>
              <a:buClr>
                <a:schemeClr val="dk1"/>
              </a:buClr>
              <a:buSzPts val="2100"/>
              <a:buFont typeface="Arial"/>
              <a:buChar char="•"/>
            </a:pPr>
            <a:r>
              <a:rPr b="1" i="0" lang="en-US" sz="2100" u="none" cap="none" strike="noStrike">
                <a:solidFill>
                  <a:schemeClr val="dk1"/>
                </a:solidFill>
                <a:latin typeface="Arial"/>
                <a:ea typeface="Arial"/>
                <a:cs typeface="Arial"/>
                <a:sym typeface="Arial"/>
              </a:rPr>
              <a:t>CoQ10 – 100mg</a:t>
            </a:r>
            <a:endParaRPr sz="2100"/>
          </a:p>
          <a:p>
            <a:pPr indent="-196342" lvl="2" marL="402336" marR="0" rtl="0" algn="l">
              <a:lnSpc>
                <a:spcPct val="100000"/>
              </a:lnSpc>
              <a:spcBef>
                <a:spcPts val="300"/>
              </a:spcBef>
              <a:spcAft>
                <a:spcPts val="0"/>
              </a:spcAft>
              <a:buClr>
                <a:schemeClr val="accent2"/>
              </a:buClr>
              <a:buSzPts val="2100"/>
              <a:buFont typeface="Arial"/>
              <a:buChar char="•"/>
            </a:pPr>
            <a:r>
              <a:rPr b="0" i="0" lang="en-US" sz="2100" u="none" cap="none" strike="noStrike">
                <a:solidFill>
                  <a:schemeClr val="dk1"/>
                </a:solidFill>
                <a:latin typeface="Arial"/>
                <a:ea typeface="Arial"/>
                <a:cs typeface="Arial"/>
                <a:sym typeface="Arial"/>
              </a:rPr>
              <a:t>Helps your brain regulate and reduces toxicity</a:t>
            </a:r>
            <a:endParaRPr sz="2100"/>
          </a:p>
          <a:p>
            <a:pPr indent="-374650" lvl="0" marL="342900" marR="0" rtl="0" algn="l">
              <a:lnSpc>
                <a:spcPct val="100000"/>
              </a:lnSpc>
              <a:spcBef>
                <a:spcPts val="800"/>
              </a:spcBef>
              <a:spcAft>
                <a:spcPts val="0"/>
              </a:spcAft>
              <a:buClr>
                <a:schemeClr val="dk1"/>
              </a:buClr>
              <a:buSzPts val="2100"/>
              <a:buFont typeface="Arial"/>
              <a:buChar char="•"/>
            </a:pPr>
            <a:r>
              <a:rPr b="1" i="0" lang="en-US" sz="2100" u="none" cap="none" strike="noStrike">
                <a:solidFill>
                  <a:schemeClr val="dk1"/>
                </a:solidFill>
                <a:latin typeface="Arial"/>
                <a:ea typeface="Arial"/>
                <a:cs typeface="Arial"/>
                <a:sym typeface="Arial"/>
              </a:rPr>
              <a:t>Tums/Rolaids</a:t>
            </a:r>
            <a:endParaRPr sz="2100"/>
          </a:p>
          <a:p>
            <a:pPr indent="-196342" lvl="2" marL="402336" marR="0" rtl="0" algn="l">
              <a:lnSpc>
                <a:spcPct val="100000"/>
              </a:lnSpc>
              <a:spcBef>
                <a:spcPts val="300"/>
              </a:spcBef>
              <a:spcAft>
                <a:spcPts val="0"/>
              </a:spcAft>
              <a:buClr>
                <a:schemeClr val="accent2"/>
              </a:buClr>
              <a:buSzPts val="2100"/>
              <a:buFont typeface="Arial"/>
              <a:buChar char="•"/>
            </a:pPr>
            <a:r>
              <a:rPr b="0" i="0" lang="en-US" sz="2100" u="none" cap="none" strike="noStrike">
                <a:solidFill>
                  <a:schemeClr val="dk1"/>
                </a:solidFill>
                <a:latin typeface="Arial"/>
                <a:ea typeface="Arial"/>
                <a:cs typeface="Arial"/>
                <a:sym typeface="Arial"/>
              </a:rPr>
              <a:t>Reduces acidity in your stomach</a:t>
            </a:r>
            <a:endParaRPr sz="2100"/>
          </a:p>
          <a:p>
            <a:pPr indent="-196342" lvl="2" marL="402336" marR="0" rtl="0" algn="l">
              <a:lnSpc>
                <a:spcPct val="100000"/>
              </a:lnSpc>
              <a:spcBef>
                <a:spcPts val="300"/>
              </a:spcBef>
              <a:spcAft>
                <a:spcPts val="0"/>
              </a:spcAft>
              <a:buClr>
                <a:schemeClr val="accent2"/>
              </a:buClr>
              <a:buSzPts val="2100"/>
              <a:buFont typeface="Arial"/>
              <a:buChar char="•"/>
            </a:pPr>
            <a:r>
              <a:rPr b="0" i="0" lang="en-US" sz="2100" u="none" cap="none" strike="noStrike">
                <a:solidFill>
                  <a:schemeClr val="dk1"/>
                </a:solidFill>
                <a:latin typeface="Arial"/>
                <a:ea typeface="Arial"/>
                <a:cs typeface="Arial"/>
                <a:sym typeface="Arial"/>
              </a:rPr>
              <a:t>Helps you need to take a lower dose</a:t>
            </a:r>
            <a:endParaRPr b="0" i="0" sz="2100" u="none" cap="none" strike="noStrike">
              <a:solidFill>
                <a:schemeClr val="dk1"/>
              </a:solidFill>
              <a:latin typeface="Arial"/>
              <a:ea typeface="Arial"/>
              <a:cs typeface="Arial"/>
              <a:sym typeface="Arial"/>
            </a:endParaRPr>
          </a:p>
        </p:txBody>
      </p:sp>
      <p:sp>
        <p:nvSpPr>
          <p:cNvPr id="188" name="Google Shape;188;p28"/>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9"/>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…AND AFTER</a:t>
            </a:r>
            <a:endParaRPr b="0" i="0" sz="2800" u="none" cap="none" strike="noStrike">
              <a:solidFill>
                <a:schemeClr val="dk1"/>
              </a:solidFill>
              <a:latin typeface="Arial"/>
              <a:ea typeface="Arial"/>
              <a:cs typeface="Arial"/>
              <a:sym typeface="Arial"/>
            </a:endParaRPr>
          </a:p>
        </p:txBody>
      </p:sp>
      <p:sp>
        <p:nvSpPr>
          <p:cNvPr id="194" name="Google Shape;194;p29"/>
          <p:cNvSpPr txBox="1"/>
          <p:nvPr>
            <p:ph idx="1" type="body"/>
          </p:nvPr>
        </p:nvSpPr>
        <p:spPr>
          <a:xfrm>
            <a:off x="822950" y="1100624"/>
            <a:ext cx="7521000" cy="4906500"/>
          </a:xfrm>
          <a:prstGeom prst="rect">
            <a:avLst/>
          </a:prstGeom>
          <a:noFill/>
          <a:ln>
            <a:noFill/>
          </a:ln>
        </p:spPr>
        <p:txBody>
          <a:bodyPr anchorCtr="0" anchor="t" bIns="45700" lIns="91425" spcFirstLastPara="1" rIns="91425" wrap="square" tIns="45700">
            <a:noAutofit/>
          </a:bodyPr>
          <a:lstStyle/>
          <a:p>
            <a:pPr indent="-224536" lvl="1" marL="173736" marR="0" rtl="0" algn="l">
              <a:lnSpc>
                <a:spcPct val="90000"/>
              </a:lnSpc>
              <a:spcBef>
                <a:spcPts val="0"/>
              </a:spcBef>
              <a:spcAft>
                <a:spcPts val="0"/>
              </a:spcAft>
              <a:buClr>
                <a:schemeClr val="accent2"/>
              </a:buClr>
              <a:buSzPts val="2400"/>
              <a:buFont typeface="Arial"/>
              <a:buChar char="•"/>
            </a:pPr>
            <a:r>
              <a:rPr b="1" i="0" lang="en-US" sz="2400" u="none" cap="none" strike="noStrike">
                <a:solidFill>
                  <a:schemeClr val="dk1"/>
                </a:solidFill>
                <a:latin typeface="Arial"/>
                <a:ea typeface="Arial"/>
                <a:cs typeface="Arial"/>
                <a:sym typeface="Arial"/>
              </a:rPr>
              <a:t>That night:</a:t>
            </a:r>
            <a:endParaRPr sz="2400"/>
          </a:p>
          <a:p>
            <a:pPr indent="-215392" lvl="2" marL="402336" marR="0" rtl="0" algn="l">
              <a:lnSpc>
                <a:spcPct val="90000"/>
              </a:lnSpc>
              <a:spcBef>
                <a:spcPts val="300"/>
              </a:spcBef>
              <a:spcAft>
                <a:spcPts val="0"/>
              </a:spcAft>
              <a:buClr>
                <a:schemeClr val="accent2"/>
              </a:buClr>
              <a:buSzPts val="2400"/>
              <a:buFont typeface="Arial"/>
              <a:buChar char="•"/>
            </a:pPr>
            <a:r>
              <a:rPr b="1" i="0" lang="en-US" sz="2400" u="none" cap="none" strike="noStrike">
                <a:solidFill>
                  <a:schemeClr val="dk1"/>
                </a:solidFill>
                <a:latin typeface="Arial"/>
                <a:ea typeface="Arial"/>
                <a:cs typeface="Arial"/>
                <a:sym typeface="Arial"/>
              </a:rPr>
              <a:t>Melatonin – 10mg </a:t>
            </a:r>
            <a:r>
              <a:rPr b="0" i="0" lang="en-US" sz="2400" u="none" cap="none" strike="noStrike">
                <a:solidFill>
                  <a:schemeClr val="dk1"/>
                </a:solidFill>
                <a:latin typeface="Arial"/>
                <a:ea typeface="Arial"/>
                <a:cs typeface="Arial"/>
                <a:sym typeface="Arial"/>
              </a:rPr>
              <a:t>(Yes, this is a lot of melatonin)</a:t>
            </a:r>
            <a:endParaRPr sz="2400"/>
          </a:p>
          <a:p>
            <a:pPr indent="-215391" lvl="3" marL="630936" marR="0" rtl="0" algn="l">
              <a:lnSpc>
                <a:spcPct val="90000"/>
              </a:lnSpc>
              <a:spcBef>
                <a:spcPts val="300"/>
              </a:spcBef>
              <a:spcAft>
                <a:spcPts val="0"/>
              </a:spcAft>
              <a:buClr>
                <a:schemeClr val="accent2"/>
              </a:buClr>
              <a:buSzPts val="2400"/>
              <a:buFont typeface="Arial"/>
              <a:buChar char="•"/>
            </a:pPr>
            <a:r>
              <a:rPr b="0" i="0" lang="en-US" sz="2400" u="none" cap="none" strike="noStrike">
                <a:solidFill>
                  <a:schemeClr val="dk1"/>
                </a:solidFill>
                <a:latin typeface="Arial"/>
                <a:ea typeface="Arial"/>
                <a:cs typeface="Arial"/>
                <a:sym typeface="Arial"/>
              </a:rPr>
              <a:t>Helps you get restful sleep after you’ve depleted your serotonin</a:t>
            </a:r>
            <a:endParaRPr sz="2400"/>
          </a:p>
          <a:p>
            <a:pPr indent="-215391" lvl="3" marL="630936" marR="0" rtl="0" algn="l">
              <a:lnSpc>
                <a:spcPct val="90000"/>
              </a:lnSpc>
              <a:spcBef>
                <a:spcPts val="300"/>
              </a:spcBef>
              <a:spcAft>
                <a:spcPts val="0"/>
              </a:spcAft>
              <a:buClr>
                <a:schemeClr val="accent2"/>
              </a:buClr>
              <a:buSzPts val="2400"/>
              <a:buFont typeface="Arial"/>
              <a:buChar char="•"/>
            </a:pPr>
            <a:r>
              <a:rPr b="0" i="0" lang="en-US" sz="2400" u="none" cap="none" strike="noStrike">
                <a:solidFill>
                  <a:schemeClr val="dk1"/>
                </a:solidFill>
                <a:latin typeface="Arial"/>
                <a:ea typeface="Arial"/>
                <a:cs typeface="Arial"/>
                <a:sym typeface="Arial"/>
              </a:rPr>
              <a:t>Powerful antioxidant</a:t>
            </a:r>
            <a:endParaRPr sz="2400"/>
          </a:p>
          <a:p>
            <a:pPr indent="-224536" lvl="1" marL="173736" marR="0" rtl="0" algn="l">
              <a:lnSpc>
                <a:spcPct val="90000"/>
              </a:lnSpc>
              <a:spcBef>
                <a:spcPts val="300"/>
              </a:spcBef>
              <a:spcAft>
                <a:spcPts val="0"/>
              </a:spcAft>
              <a:buClr>
                <a:schemeClr val="accent2"/>
              </a:buClr>
              <a:buSzPts val="2400"/>
              <a:buFont typeface="Arial"/>
              <a:buChar char="•"/>
            </a:pPr>
            <a:r>
              <a:rPr b="1" i="0" lang="en-US" sz="2400" u="none" cap="none" strike="noStrike">
                <a:solidFill>
                  <a:schemeClr val="dk1"/>
                </a:solidFill>
                <a:latin typeface="Arial"/>
                <a:ea typeface="Arial"/>
                <a:cs typeface="Arial"/>
                <a:sym typeface="Arial"/>
              </a:rPr>
              <a:t>Next few days:</a:t>
            </a:r>
            <a:endParaRPr b="1" i="0" sz="2400" u="none" cap="none" strike="noStrike">
              <a:solidFill>
                <a:schemeClr val="dk1"/>
              </a:solidFill>
              <a:latin typeface="Arial"/>
              <a:ea typeface="Arial"/>
              <a:cs typeface="Arial"/>
              <a:sym typeface="Arial"/>
            </a:endParaRPr>
          </a:p>
          <a:p>
            <a:pPr indent="-215392" lvl="2" marL="402336" marR="0" rtl="0" algn="l">
              <a:lnSpc>
                <a:spcPct val="90000"/>
              </a:lnSpc>
              <a:spcBef>
                <a:spcPts val="300"/>
              </a:spcBef>
              <a:spcAft>
                <a:spcPts val="0"/>
              </a:spcAft>
              <a:buClr>
                <a:schemeClr val="accent2"/>
              </a:buClr>
              <a:buSzPts val="2400"/>
              <a:buFont typeface="Arial"/>
              <a:buChar char="•"/>
            </a:pPr>
            <a:r>
              <a:rPr b="1" i="0" lang="en-US" sz="2400" u="none" cap="none" strike="noStrike">
                <a:solidFill>
                  <a:schemeClr val="dk1"/>
                </a:solidFill>
                <a:latin typeface="Arial"/>
                <a:ea typeface="Arial"/>
                <a:cs typeface="Arial"/>
                <a:sym typeface="Arial"/>
              </a:rPr>
              <a:t>5-HTP &amp; EGCg</a:t>
            </a:r>
            <a:endParaRPr b="1" i="0" sz="2400" u="none" cap="none" strike="noStrike">
              <a:solidFill>
                <a:schemeClr val="dk1"/>
              </a:solidFill>
              <a:latin typeface="Arial"/>
              <a:ea typeface="Arial"/>
              <a:cs typeface="Arial"/>
              <a:sym typeface="Arial"/>
            </a:endParaRPr>
          </a:p>
          <a:p>
            <a:pPr indent="-215391" lvl="3" marL="630936" marR="0" rtl="0" algn="l">
              <a:lnSpc>
                <a:spcPct val="90000"/>
              </a:lnSpc>
              <a:spcBef>
                <a:spcPts val="300"/>
              </a:spcBef>
              <a:spcAft>
                <a:spcPts val="0"/>
              </a:spcAft>
              <a:buClr>
                <a:schemeClr val="accent2"/>
              </a:buClr>
              <a:buSzPts val="2400"/>
              <a:buFont typeface="Arial"/>
              <a:buChar char="•"/>
            </a:pPr>
            <a:r>
              <a:rPr b="1" i="0" lang="en-US" sz="2400" u="sng" cap="none" strike="noStrike">
                <a:solidFill>
                  <a:schemeClr val="dk1"/>
                </a:solidFill>
                <a:latin typeface="Arial"/>
                <a:ea typeface="Arial"/>
                <a:cs typeface="Arial"/>
                <a:sym typeface="Arial"/>
              </a:rPr>
              <a:t>ALWAYS TAKE 5-HTP WITH YOUR EGCg!!!</a:t>
            </a:r>
            <a:endParaRPr b="0" i="0" sz="2400" u="none" cap="none" strike="noStrike">
              <a:solidFill>
                <a:schemeClr val="dk1"/>
              </a:solidFill>
              <a:latin typeface="Arial"/>
              <a:ea typeface="Arial"/>
              <a:cs typeface="Arial"/>
              <a:sym typeface="Arial"/>
            </a:endParaRPr>
          </a:p>
          <a:p>
            <a:pPr indent="-215391" lvl="3" marL="630936" marR="0" rtl="0" algn="l">
              <a:lnSpc>
                <a:spcPct val="90000"/>
              </a:lnSpc>
              <a:spcBef>
                <a:spcPts val="300"/>
              </a:spcBef>
              <a:spcAft>
                <a:spcPts val="0"/>
              </a:spcAft>
              <a:buClr>
                <a:schemeClr val="accent2"/>
              </a:buClr>
              <a:buSzPts val="2400"/>
              <a:buFont typeface="Arial"/>
              <a:buChar char="•"/>
            </a:pPr>
            <a:r>
              <a:rPr b="1" i="0" lang="en-US" sz="2400" u="sng" cap="none" strike="noStrike">
                <a:solidFill>
                  <a:schemeClr val="dk1"/>
                </a:solidFill>
                <a:latin typeface="Arial"/>
                <a:ea typeface="Arial"/>
                <a:cs typeface="Arial"/>
                <a:sym typeface="Arial"/>
              </a:rPr>
              <a:t>Don’t take your recovery vitamins too early.</a:t>
            </a:r>
            <a:endParaRPr sz="2400"/>
          </a:p>
          <a:p>
            <a:pPr indent="-215392" lvl="2" marL="402336" marR="0" rtl="0" algn="l">
              <a:lnSpc>
                <a:spcPct val="90000"/>
              </a:lnSpc>
              <a:spcBef>
                <a:spcPts val="300"/>
              </a:spcBef>
              <a:spcAft>
                <a:spcPts val="0"/>
              </a:spcAft>
              <a:buClr>
                <a:schemeClr val="accent2"/>
              </a:buClr>
              <a:buSzPts val="2400"/>
              <a:buFont typeface="Arial"/>
              <a:buChar char="•"/>
            </a:pPr>
            <a:r>
              <a:rPr b="1" i="0" lang="en-US" sz="2400" u="none" cap="none" strike="noStrike">
                <a:solidFill>
                  <a:schemeClr val="dk1"/>
                </a:solidFill>
                <a:latin typeface="Arial"/>
                <a:ea typeface="Arial"/>
                <a:cs typeface="Arial"/>
                <a:sym typeface="Arial"/>
              </a:rPr>
              <a:t>Vitamin B-6 &amp; Magnesium Glycinate</a:t>
            </a:r>
            <a:endParaRPr b="1" i="0" sz="2400" u="none" cap="none" strike="noStrike">
              <a:solidFill>
                <a:schemeClr val="dk1"/>
              </a:solidFill>
              <a:latin typeface="Arial"/>
              <a:ea typeface="Arial"/>
              <a:cs typeface="Arial"/>
              <a:sym typeface="Arial"/>
            </a:endParaRPr>
          </a:p>
          <a:p>
            <a:pPr indent="-215391" lvl="3" marL="630936" marR="0" rtl="0" algn="l">
              <a:lnSpc>
                <a:spcPct val="90000"/>
              </a:lnSpc>
              <a:spcBef>
                <a:spcPts val="300"/>
              </a:spcBef>
              <a:spcAft>
                <a:spcPts val="0"/>
              </a:spcAft>
              <a:buClr>
                <a:schemeClr val="accent2"/>
              </a:buClr>
              <a:buSzPts val="2400"/>
              <a:buFont typeface="Arial"/>
              <a:buChar char="•"/>
            </a:pPr>
            <a:r>
              <a:rPr b="0" i="0" lang="en-US" sz="2400" u="none" cap="none" strike="noStrike">
                <a:solidFill>
                  <a:schemeClr val="dk1"/>
                </a:solidFill>
                <a:latin typeface="Arial"/>
                <a:ea typeface="Arial"/>
                <a:cs typeface="Arial"/>
                <a:sym typeface="Arial"/>
              </a:rPr>
              <a:t>Help your body produce serotonin</a:t>
            </a:r>
            <a:endParaRPr sz="2400"/>
          </a:p>
          <a:p>
            <a:pPr indent="-215391" lvl="3" marL="630936" marR="0" rtl="0" algn="l">
              <a:lnSpc>
                <a:spcPct val="90000"/>
              </a:lnSpc>
              <a:spcBef>
                <a:spcPts val="300"/>
              </a:spcBef>
              <a:spcAft>
                <a:spcPts val="0"/>
              </a:spcAft>
              <a:buClr>
                <a:schemeClr val="accent2"/>
              </a:buClr>
              <a:buSzPts val="2400"/>
              <a:buFont typeface="Arial"/>
              <a:buChar char="•"/>
            </a:pPr>
            <a:r>
              <a:rPr b="0" i="0" lang="en-US" sz="2400" u="none" cap="none" strike="noStrike">
                <a:solidFill>
                  <a:schemeClr val="dk1"/>
                </a:solidFill>
                <a:latin typeface="Arial"/>
                <a:ea typeface="Arial"/>
                <a:cs typeface="Arial"/>
                <a:sym typeface="Arial"/>
              </a:rPr>
              <a:t>Will give you vivid and weird dreams</a:t>
            </a:r>
            <a:endParaRPr b="1" sz="2400"/>
          </a:p>
          <a:p>
            <a:pPr indent="0" lvl="3" marL="466344" marR="0" rtl="0" algn="l">
              <a:lnSpc>
                <a:spcPct val="90000"/>
              </a:lnSpc>
              <a:spcBef>
                <a:spcPts val="300"/>
              </a:spcBef>
              <a:spcAft>
                <a:spcPts val="0"/>
              </a:spcAft>
              <a:buClr>
                <a:schemeClr val="accent2"/>
              </a:buClr>
              <a:buSzPts val="1600"/>
              <a:buFont typeface="Noto Sans Symbols"/>
              <a:buNone/>
            </a:pPr>
            <a:r>
              <a:t/>
            </a:r>
            <a:endParaRPr b="1" i="0" sz="1600" u="sng" cap="none" strike="noStrike">
              <a:solidFill>
                <a:schemeClr val="dk1"/>
              </a:solidFill>
              <a:latin typeface="Arial"/>
              <a:ea typeface="Arial"/>
              <a:cs typeface="Arial"/>
              <a:sym typeface="Arial"/>
            </a:endParaRPr>
          </a:p>
          <a:p>
            <a:pPr indent="-62992" lvl="2" marL="402336" marR="0" rtl="0" algn="l">
              <a:lnSpc>
                <a:spcPct val="90000"/>
              </a:lnSpc>
              <a:spcBef>
                <a:spcPts val="300"/>
              </a:spcBef>
              <a:spcAft>
                <a:spcPts val="0"/>
              </a:spcAft>
              <a:buClr>
                <a:schemeClr val="accent2"/>
              </a:buClr>
              <a:buSzPts val="1600"/>
              <a:buFont typeface="Arial"/>
              <a:buNone/>
            </a:pPr>
            <a:r>
              <a:t/>
            </a:r>
            <a:endParaRPr b="1" i="0" sz="1600" u="none" cap="none" strike="noStrike">
              <a:solidFill>
                <a:schemeClr val="dk1"/>
              </a:solidFill>
              <a:latin typeface="Arial"/>
              <a:ea typeface="Arial"/>
              <a:cs typeface="Arial"/>
              <a:sym typeface="Arial"/>
            </a:endParaRPr>
          </a:p>
          <a:p>
            <a:pPr indent="-62992" lvl="2" marL="402336" marR="0" rtl="0" algn="l">
              <a:lnSpc>
                <a:spcPct val="90000"/>
              </a:lnSpc>
              <a:spcBef>
                <a:spcPts val="300"/>
              </a:spcBef>
              <a:spcAft>
                <a:spcPts val="0"/>
              </a:spcAft>
              <a:buClr>
                <a:schemeClr val="accent2"/>
              </a:buClr>
              <a:buSzPts val="1600"/>
              <a:buFont typeface="Arial"/>
              <a:buNone/>
            </a:pPr>
            <a:r>
              <a:t/>
            </a:r>
            <a:endParaRPr b="0" i="0" sz="1600" u="none" cap="none" strike="noStrike">
              <a:solidFill>
                <a:schemeClr val="dk1"/>
              </a:solidFill>
              <a:latin typeface="Arial"/>
              <a:ea typeface="Arial"/>
              <a:cs typeface="Arial"/>
              <a:sym typeface="Arial"/>
            </a:endParaRPr>
          </a:p>
          <a:p>
            <a:pPr indent="-72136" lvl="1" marL="173736" marR="0" rtl="0" algn="l">
              <a:lnSpc>
                <a:spcPct val="90000"/>
              </a:lnSpc>
              <a:spcBef>
                <a:spcPts val="300"/>
              </a:spcBef>
              <a:spcAft>
                <a:spcPts val="0"/>
              </a:spcAft>
              <a:buClr>
                <a:schemeClr val="accent2"/>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95" name="Google Shape;195;p29"/>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0"/>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FUCK VITAMINS, I’M ALL NATURAL</a:t>
            </a:r>
            <a:endParaRPr b="0" i="0" sz="2800" u="none" cap="none" strike="noStrike">
              <a:solidFill>
                <a:schemeClr val="dk1"/>
              </a:solidFill>
              <a:latin typeface="Arial"/>
              <a:ea typeface="Arial"/>
              <a:cs typeface="Arial"/>
              <a:sym typeface="Arial"/>
            </a:endParaRPr>
          </a:p>
        </p:txBody>
      </p:sp>
      <p:sp>
        <p:nvSpPr>
          <p:cNvPr id="201" name="Google Shape;201;p30"/>
          <p:cNvSpPr txBox="1"/>
          <p:nvPr>
            <p:ph idx="1" type="body"/>
          </p:nvPr>
        </p:nvSpPr>
        <p:spPr>
          <a:xfrm>
            <a:off x="822960" y="1100628"/>
            <a:ext cx="7521000" cy="3579900"/>
          </a:xfrm>
          <a:prstGeom prst="rect">
            <a:avLst/>
          </a:prstGeom>
          <a:noFill/>
          <a:ln>
            <a:noFill/>
          </a:ln>
        </p:spPr>
        <p:txBody>
          <a:bodyPr anchorCtr="0" anchor="t" bIns="45700" lIns="91425" spcFirstLastPara="1" rIns="91425" wrap="square" tIns="45700">
            <a:noAutofit/>
          </a:bodyPr>
          <a:lstStyle/>
          <a:p>
            <a:pPr indent="-211836" lvl="1" marL="173736" marR="0" rtl="0" algn="l">
              <a:lnSpc>
                <a:spcPct val="100000"/>
              </a:lnSpc>
              <a:spcBef>
                <a:spcPts val="0"/>
              </a:spcBef>
              <a:spcAft>
                <a:spcPts val="0"/>
              </a:spcAft>
              <a:buClr>
                <a:schemeClr val="accent2"/>
              </a:buClr>
              <a:buSzPts val="2200"/>
              <a:buFont typeface="Arial"/>
              <a:buChar char="•"/>
            </a:pPr>
            <a:r>
              <a:rPr b="1" i="0" lang="en-US" sz="2200" u="none" cap="none" strike="noStrike">
                <a:solidFill>
                  <a:schemeClr val="dk1"/>
                </a:solidFill>
                <a:latin typeface="Arial"/>
                <a:ea typeface="Arial"/>
                <a:cs typeface="Arial"/>
                <a:sym typeface="Arial"/>
              </a:rPr>
              <a:t>Nutritional recovery</a:t>
            </a:r>
            <a:endParaRPr sz="2200"/>
          </a:p>
          <a:p>
            <a:pPr indent="-202692" lvl="2" marL="402336" marR="0" rtl="0" algn="l">
              <a:lnSpc>
                <a:spcPct val="100000"/>
              </a:lnSpc>
              <a:spcBef>
                <a:spcPts val="300"/>
              </a:spcBef>
              <a:spcAft>
                <a:spcPts val="0"/>
              </a:spcAft>
              <a:buClr>
                <a:schemeClr val="accent2"/>
              </a:buClr>
              <a:buSzPts val="2200"/>
              <a:buFont typeface="Arial"/>
              <a:buChar char="•"/>
            </a:pPr>
            <a:r>
              <a:rPr lang="en-US" sz="2200"/>
              <a:t>Ginger - Neuroprotective</a:t>
            </a:r>
            <a:endParaRPr sz="2200"/>
          </a:p>
          <a:p>
            <a:pPr indent="-202692" lvl="2" marL="402336" marR="0" rtl="0" algn="l">
              <a:lnSpc>
                <a:spcPct val="100000"/>
              </a:lnSpc>
              <a:spcBef>
                <a:spcPts val="300"/>
              </a:spcBef>
              <a:spcAft>
                <a:spcPts val="0"/>
              </a:spcAft>
              <a:buClr>
                <a:schemeClr val="accent2"/>
              </a:buClr>
              <a:buSzPts val="2200"/>
              <a:buFont typeface="Arial"/>
              <a:buChar char="•"/>
            </a:pPr>
            <a:r>
              <a:rPr b="0" i="0" lang="en-US" sz="2200" u="none" cap="none" strike="noStrike">
                <a:solidFill>
                  <a:schemeClr val="dk1"/>
                </a:solidFill>
                <a:latin typeface="Arial"/>
                <a:ea typeface="Arial"/>
                <a:cs typeface="Arial"/>
                <a:sym typeface="Arial"/>
              </a:rPr>
              <a:t>Eggs &amp; Cheese – Everything your body needs</a:t>
            </a:r>
            <a:endParaRPr sz="2200"/>
          </a:p>
          <a:p>
            <a:pPr indent="-202692" lvl="2" marL="402336" marR="0" rtl="0" algn="l">
              <a:lnSpc>
                <a:spcPct val="100000"/>
              </a:lnSpc>
              <a:spcBef>
                <a:spcPts val="300"/>
              </a:spcBef>
              <a:spcAft>
                <a:spcPts val="0"/>
              </a:spcAft>
              <a:buClr>
                <a:schemeClr val="accent2"/>
              </a:buClr>
              <a:buSzPts val="2200"/>
              <a:buFont typeface="Arial"/>
              <a:buChar char="•"/>
            </a:pPr>
            <a:r>
              <a:rPr b="0" i="0" lang="en-US" sz="2200" u="none" cap="none" strike="noStrike">
                <a:solidFill>
                  <a:schemeClr val="dk1"/>
                </a:solidFill>
                <a:latin typeface="Arial"/>
                <a:ea typeface="Arial"/>
                <a:cs typeface="Arial"/>
                <a:sym typeface="Arial"/>
              </a:rPr>
              <a:t>Pumpkin seeds/”pepitas” – Sell them at gas stations. Eat the shells, too.</a:t>
            </a:r>
            <a:endParaRPr sz="2200"/>
          </a:p>
          <a:p>
            <a:pPr indent="-202692" lvl="2" marL="402336" marR="0" rtl="0" algn="l">
              <a:lnSpc>
                <a:spcPct val="100000"/>
              </a:lnSpc>
              <a:spcBef>
                <a:spcPts val="300"/>
              </a:spcBef>
              <a:spcAft>
                <a:spcPts val="0"/>
              </a:spcAft>
              <a:buClr>
                <a:schemeClr val="accent2"/>
              </a:buClr>
              <a:buSzPts val="2200"/>
              <a:buFont typeface="Arial"/>
              <a:buChar char="•"/>
            </a:pPr>
            <a:r>
              <a:rPr b="0" i="0" lang="en-US" sz="2200" u="none" cap="none" strike="noStrike">
                <a:solidFill>
                  <a:schemeClr val="dk1"/>
                </a:solidFill>
                <a:latin typeface="Arial"/>
                <a:ea typeface="Arial"/>
                <a:cs typeface="Arial"/>
                <a:sym typeface="Arial"/>
              </a:rPr>
              <a:t>Water, water, water – flush out all the toxins</a:t>
            </a:r>
            <a:endParaRPr sz="2200"/>
          </a:p>
          <a:p>
            <a:pPr indent="-202692" lvl="2" marL="402336" marR="0" rtl="0" algn="l">
              <a:lnSpc>
                <a:spcPct val="100000"/>
              </a:lnSpc>
              <a:spcBef>
                <a:spcPts val="300"/>
              </a:spcBef>
              <a:spcAft>
                <a:spcPts val="0"/>
              </a:spcAft>
              <a:buClr>
                <a:schemeClr val="accent2"/>
              </a:buClr>
              <a:buSzPts val="2200"/>
              <a:buFont typeface="Arial"/>
              <a:buChar char="•"/>
            </a:pPr>
            <a:r>
              <a:rPr b="0" i="0" lang="en-US" sz="2200" u="none" cap="none" strike="noStrike">
                <a:solidFill>
                  <a:schemeClr val="dk1"/>
                </a:solidFill>
                <a:latin typeface="Arial"/>
                <a:ea typeface="Arial"/>
                <a:cs typeface="Arial"/>
                <a:sym typeface="Arial"/>
              </a:rPr>
              <a:t>Fish – Good source of fatty acids</a:t>
            </a:r>
            <a:endParaRPr sz="2200"/>
          </a:p>
          <a:p>
            <a:pPr indent="-211836" lvl="1" marL="173736" marR="0" rtl="0" algn="l">
              <a:lnSpc>
                <a:spcPct val="100000"/>
              </a:lnSpc>
              <a:spcBef>
                <a:spcPts val="300"/>
              </a:spcBef>
              <a:spcAft>
                <a:spcPts val="0"/>
              </a:spcAft>
              <a:buClr>
                <a:schemeClr val="accent2"/>
              </a:buClr>
              <a:buSzPts val="2200"/>
              <a:buFont typeface="Arial"/>
              <a:buChar char="•"/>
            </a:pPr>
            <a:r>
              <a:rPr b="1" i="0" lang="en-US" sz="2200" u="none" cap="none" strike="noStrike">
                <a:solidFill>
                  <a:schemeClr val="dk1"/>
                </a:solidFill>
                <a:latin typeface="Arial"/>
                <a:ea typeface="Arial"/>
                <a:cs typeface="Arial"/>
                <a:sym typeface="Arial"/>
              </a:rPr>
              <a:t>Behavioral recovery</a:t>
            </a:r>
            <a:endParaRPr sz="2200"/>
          </a:p>
          <a:p>
            <a:pPr indent="-202692" lvl="2" marL="402336" marR="0" rtl="0" algn="l">
              <a:lnSpc>
                <a:spcPct val="100000"/>
              </a:lnSpc>
              <a:spcBef>
                <a:spcPts val="300"/>
              </a:spcBef>
              <a:spcAft>
                <a:spcPts val="0"/>
              </a:spcAft>
              <a:buClr>
                <a:schemeClr val="accent2"/>
              </a:buClr>
              <a:buSzPts val="2200"/>
              <a:buFont typeface="Arial"/>
              <a:buChar char="•"/>
            </a:pPr>
            <a:r>
              <a:rPr b="0" i="0" lang="en-US" sz="2200" u="none" cap="none" strike="noStrike">
                <a:solidFill>
                  <a:schemeClr val="dk1"/>
                </a:solidFill>
                <a:latin typeface="Arial"/>
                <a:ea typeface="Arial"/>
                <a:cs typeface="Arial"/>
                <a:sym typeface="Arial"/>
              </a:rPr>
              <a:t>Get lots of rest</a:t>
            </a:r>
            <a:endParaRPr sz="2200"/>
          </a:p>
          <a:p>
            <a:pPr indent="-202692" lvl="2" marL="402336" marR="0" rtl="0" algn="l">
              <a:lnSpc>
                <a:spcPct val="100000"/>
              </a:lnSpc>
              <a:spcBef>
                <a:spcPts val="300"/>
              </a:spcBef>
              <a:spcAft>
                <a:spcPts val="0"/>
              </a:spcAft>
              <a:buClr>
                <a:schemeClr val="accent2"/>
              </a:buClr>
              <a:buSzPts val="2200"/>
              <a:buFont typeface="Arial"/>
              <a:buChar char="•"/>
            </a:pPr>
            <a:r>
              <a:rPr b="0" i="0" lang="en-US" sz="2200" u="none" cap="none" strike="noStrike">
                <a:solidFill>
                  <a:schemeClr val="dk1"/>
                </a:solidFill>
                <a:latin typeface="Arial"/>
                <a:ea typeface="Arial"/>
                <a:cs typeface="Arial"/>
                <a:sym typeface="Arial"/>
              </a:rPr>
              <a:t>Cut back on drinking. You’ve done enough brain damage for a while.</a:t>
            </a:r>
            <a:endParaRPr sz="2200"/>
          </a:p>
          <a:p>
            <a:pPr indent="-202692" lvl="2" marL="402336" marR="0" rtl="0" algn="l">
              <a:lnSpc>
                <a:spcPct val="100000"/>
              </a:lnSpc>
              <a:spcBef>
                <a:spcPts val="300"/>
              </a:spcBef>
              <a:spcAft>
                <a:spcPts val="0"/>
              </a:spcAft>
              <a:buClr>
                <a:schemeClr val="accent2"/>
              </a:buClr>
              <a:buSzPts val="2200"/>
              <a:buFont typeface="Arial"/>
              <a:buChar char="•"/>
            </a:pPr>
            <a:r>
              <a:rPr b="0" i="0" lang="en-US" sz="2200" u="none" cap="none" strike="noStrike">
                <a:solidFill>
                  <a:schemeClr val="dk1"/>
                </a:solidFill>
                <a:latin typeface="Arial"/>
                <a:ea typeface="Arial"/>
                <a:cs typeface="Arial"/>
                <a:sym typeface="Arial"/>
              </a:rPr>
              <a:t>Weed/CBD is actually good for you</a:t>
            </a:r>
            <a:endParaRPr sz="2200"/>
          </a:p>
          <a:p>
            <a:pPr indent="-202692" lvl="2" marL="402336" marR="0" rtl="0" algn="l">
              <a:lnSpc>
                <a:spcPct val="100000"/>
              </a:lnSpc>
              <a:spcBef>
                <a:spcPts val="300"/>
              </a:spcBef>
              <a:spcAft>
                <a:spcPts val="0"/>
              </a:spcAft>
              <a:buClr>
                <a:schemeClr val="accent2"/>
              </a:buClr>
              <a:buSzPts val="2200"/>
              <a:buFont typeface="Arial"/>
              <a:buChar char="•"/>
            </a:pPr>
            <a:r>
              <a:rPr b="0" i="0" lang="en-US" sz="2200" u="none" cap="none" strike="noStrike">
                <a:solidFill>
                  <a:schemeClr val="dk1"/>
                </a:solidFill>
                <a:latin typeface="Arial"/>
                <a:ea typeface="Arial"/>
                <a:cs typeface="Arial"/>
                <a:sym typeface="Arial"/>
              </a:rPr>
              <a:t>Wait a month between experiences</a:t>
            </a:r>
            <a:endParaRPr sz="2200"/>
          </a:p>
          <a:p>
            <a:pPr indent="-202692" lvl="2" marL="402336" marR="0" rtl="0" algn="l">
              <a:lnSpc>
                <a:spcPct val="100000"/>
              </a:lnSpc>
              <a:spcBef>
                <a:spcPts val="300"/>
              </a:spcBef>
              <a:spcAft>
                <a:spcPts val="0"/>
              </a:spcAft>
              <a:buClr>
                <a:schemeClr val="accent2"/>
              </a:buClr>
              <a:buSzPts val="2200"/>
              <a:buFont typeface="Arial"/>
              <a:buChar char="•"/>
            </a:pPr>
            <a:r>
              <a:rPr b="0" i="0" lang="en-US" sz="2200" u="none" cap="none" strike="noStrike">
                <a:solidFill>
                  <a:schemeClr val="dk1"/>
                </a:solidFill>
                <a:latin typeface="Arial"/>
                <a:ea typeface="Arial"/>
                <a:cs typeface="Arial"/>
                <a:sym typeface="Arial"/>
              </a:rPr>
              <a:t>Seriously, though, think about the vitamins</a:t>
            </a:r>
            <a:endParaRPr sz="2200"/>
          </a:p>
        </p:txBody>
      </p:sp>
      <p:sp>
        <p:nvSpPr>
          <p:cNvPr id="202" name="Google Shape;202;p30"/>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1"/>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500" u="none" cap="none" strike="noStrike">
                <a:solidFill>
                  <a:schemeClr val="dk1"/>
                </a:solidFill>
                <a:latin typeface="Arial"/>
                <a:ea typeface="Arial"/>
                <a:cs typeface="Arial"/>
                <a:sym typeface="Arial"/>
              </a:rPr>
              <a:t>NEVER NEVER NEVER NEVER NEVER NEVER</a:t>
            </a:r>
            <a:endParaRPr b="0" i="0" sz="2500" u="none" cap="none" strike="noStrike">
              <a:solidFill>
                <a:schemeClr val="dk1"/>
              </a:solidFill>
              <a:latin typeface="Arial"/>
              <a:ea typeface="Arial"/>
              <a:cs typeface="Arial"/>
              <a:sym typeface="Arial"/>
            </a:endParaRPr>
          </a:p>
        </p:txBody>
      </p:sp>
      <p:sp>
        <p:nvSpPr>
          <p:cNvPr id="208" name="Google Shape;208;p31"/>
          <p:cNvSpPr txBox="1"/>
          <p:nvPr>
            <p:ph idx="1" type="body"/>
          </p:nvPr>
        </p:nvSpPr>
        <p:spPr>
          <a:xfrm>
            <a:off x="721360" y="914453"/>
            <a:ext cx="7521000" cy="5376300"/>
          </a:xfrm>
          <a:prstGeom prst="rect">
            <a:avLst/>
          </a:prstGeom>
          <a:solidFill>
            <a:schemeClr val="lt1"/>
          </a:solid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600"/>
              <a:buFont typeface="Arial"/>
              <a:buNone/>
            </a:pPr>
            <a:r>
              <a:rPr b="1" i="0" lang="en-US" sz="1900" u="none" cap="none" strike="noStrike">
                <a:solidFill>
                  <a:schemeClr val="dk1"/>
                </a:solidFill>
                <a:latin typeface="Arial"/>
                <a:ea typeface="Arial"/>
                <a:cs typeface="Arial"/>
                <a:sym typeface="Arial"/>
              </a:rPr>
              <a:t>Seriously, </a:t>
            </a:r>
            <a:r>
              <a:rPr lang="en-US" sz="1900"/>
              <a:t>think twice </a:t>
            </a:r>
            <a:r>
              <a:rPr lang="en-US" sz="1900"/>
              <a:t>before</a:t>
            </a:r>
            <a:r>
              <a:rPr lang="en-US" sz="1900"/>
              <a:t> you</a:t>
            </a:r>
            <a:r>
              <a:rPr b="1" i="0" lang="en-US" sz="1900" u="none" cap="none" strike="noStrike">
                <a:solidFill>
                  <a:schemeClr val="dk1"/>
                </a:solidFill>
                <a:latin typeface="Arial"/>
                <a:ea typeface="Arial"/>
                <a:cs typeface="Arial"/>
                <a:sym typeface="Arial"/>
              </a:rPr>
              <a:t> do these things:</a:t>
            </a:r>
            <a:endParaRPr sz="1900"/>
          </a:p>
          <a:p>
            <a:pPr indent="-361950" lvl="0" marL="342900" marR="0" rtl="0" algn="l">
              <a:lnSpc>
                <a:spcPct val="100000"/>
              </a:lnSpc>
              <a:spcBef>
                <a:spcPts val="800"/>
              </a:spcBef>
              <a:spcAft>
                <a:spcPts val="0"/>
              </a:spcAft>
              <a:buClr>
                <a:schemeClr val="dk1"/>
              </a:buClr>
              <a:buSzPts val="1900"/>
              <a:buFont typeface="Arial"/>
              <a:buChar char="•"/>
            </a:pPr>
            <a:r>
              <a:rPr b="1" i="0" lang="en-US" sz="1900" u="none" cap="none" strike="noStrike">
                <a:solidFill>
                  <a:schemeClr val="dk1"/>
                </a:solidFill>
                <a:latin typeface="Arial"/>
                <a:ea typeface="Arial"/>
                <a:cs typeface="Arial"/>
                <a:sym typeface="Arial"/>
              </a:rPr>
              <a:t>Mix MDMA/MDA with:</a:t>
            </a:r>
            <a:endParaRPr sz="1900"/>
          </a:p>
          <a:p>
            <a:pPr indent="-183642" lvl="2" marL="402336" marR="0" rtl="0" algn="l">
              <a:lnSpc>
                <a:spcPct val="100000"/>
              </a:lnSpc>
              <a:spcBef>
                <a:spcPts val="300"/>
              </a:spcBef>
              <a:spcAft>
                <a:spcPts val="0"/>
              </a:spcAft>
              <a:buClr>
                <a:schemeClr val="accent2"/>
              </a:buClr>
              <a:buSzPts val="1900"/>
              <a:buFont typeface="Arial"/>
              <a:buChar char="•"/>
            </a:pPr>
            <a:r>
              <a:rPr b="0" i="0" lang="en-US" sz="1900" u="none" cap="none" strike="noStrike">
                <a:solidFill>
                  <a:schemeClr val="dk1"/>
                </a:solidFill>
                <a:latin typeface="Arial"/>
                <a:ea typeface="Arial"/>
                <a:cs typeface="Arial"/>
                <a:sym typeface="Arial"/>
              </a:rPr>
              <a:t>Cocaine – Both of these drugs raise your blood pressure. You can have a heart attack, even if you’ve never had heart problems.</a:t>
            </a:r>
            <a:endParaRPr sz="1900"/>
          </a:p>
          <a:p>
            <a:pPr indent="-183642" lvl="2" marL="402336" marR="0" rtl="0" algn="l">
              <a:lnSpc>
                <a:spcPct val="100000"/>
              </a:lnSpc>
              <a:spcBef>
                <a:spcPts val="300"/>
              </a:spcBef>
              <a:spcAft>
                <a:spcPts val="0"/>
              </a:spcAft>
              <a:buClr>
                <a:schemeClr val="accent2"/>
              </a:buClr>
              <a:buSzPts val="1900"/>
              <a:buFont typeface="Arial"/>
              <a:buChar char="•"/>
            </a:pPr>
            <a:r>
              <a:rPr b="0" i="0" lang="en-US" sz="1900" u="none" cap="none" strike="noStrike">
                <a:solidFill>
                  <a:schemeClr val="dk1"/>
                </a:solidFill>
                <a:latin typeface="Arial"/>
                <a:ea typeface="Arial"/>
                <a:cs typeface="Arial"/>
                <a:sym typeface="Arial"/>
              </a:rPr>
              <a:t>MAOIs – Serotonin Syndrome. You don’t want it.</a:t>
            </a:r>
            <a:endParaRPr sz="1900"/>
          </a:p>
          <a:p>
            <a:pPr indent="-183642" lvl="2" marL="402336" marR="0" rtl="0" algn="l">
              <a:lnSpc>
                <a:spcPct val="100000"/>
              </a:lnSpc>
              <a:spcBef>
                <a:spcPts val="300"/>
              </a:spcBef>
              <a:spcAft>
                <a:spcPts val="0"/>
              </a:spcAft>
              <a:buClr>
                <a:schemeClr val="accent2"/>
              </a:buClr>
              <a:buSzPts val="1900"/>
              <a:buFont typeface="Arial"/>
              <a:buChar char="•"/>
            </a:pPr>
            <a:r>
              <a:rPr b="0" i="0" lang="en-US" sz="1900" u="none" cap="none" strike="noStrike">
                <a:solidFill>
                  <a:schemeClr val="dk1"/>
                </a:solidFill>
                <a:latin typeface="Arial"/>
                <a:ea typeface="Arial"/>
                <a:cs typeface="Arial"/>
                <a:sym typeface="Arial"/>
              </a:rPr>
              <a:t>DXM – Cough medicine – Inhibits your sweat reflex and drives up your body temperature</a:t>
            </a:r>
            <a:endParaRPr sz="1900"/>
          </a:p>
          <a:p>
            <a:pPr indent="-183642" lvl="2" marL="402336" marR="0" rtl="0" algn="l">
              <a:lnSpc>
                <a:spcPct val="100000"/>
              </a:lnSpc>
              <a:spcBef>
                <a:spcPts val="300"/>
              </a:spcBef>
              <a:spcAft>
                <a:spcPts val="0"/>
              </a:spcAft>
              <a:buClr>
                <a:schemeClr val="accent2"/>
              </a:buClr>
              <a:buSzPts val="1900"/>
              <a:buFont typeface="Arial"/>
              <a:buChar char="•"/>
            </a:pPr>
            <a:r>
              <a:rPr b="0" i="0" lang="en-US" sz="1900" u="none" cap="none" strike="noStrike">
                <a:solidFill>
                  <a:schemeClr val="dk1"/>
                </a:solidFill>
                <a:latin typeface="Arial"/>
                <a:ea typeface="Arial"/>
                <a:cs typeface="Arial"/>
                <a:sym typeface="Arial"/>
              </a:rPr>
              <a:t>Opiates/Ritonivar – Broken down by the same chemicals in your body, can cause an overdose of both drugs</a:t>
            </a:r>
            <a:endParaRPr sz="1900"/>
          </a:p>
          <a:p>
            <a:pPr indent="-183642" lvl="2" marL="402336" marR="0" rtl="0" algn="l">
              <a:lnSpc>
                <a:spcPct val="100000"/>
              </a:lnSpc>
              <a:spcBef>
                <a:spcPts val="300"/>
              </a:spcBef>
              <a:spcAft>
                <a:spcPts val="0"/>
              </a:spcAft>
              <a:buClr>
                <a:schemeClr val="accent2"/>
              </a:buClr>
              <a:buSzPts val="1900"/>
              <a:buFont typeface="Arial"/>
              <a:buChar char="•"/>
            </a:pPr>
            <a:r>
              <a:rPr b="0" i="0" lang="en-US" sz="1900" u="none" cap="none" strike="noStrike">
                <a:solidFill>
                  <a:schemeClr val="dk1"/>
                </a:solidFill>
                <a:latin typeface="Arial"/>
                <a:ea typeface="Arial"/>
                <a:cs typeface="Arial"/>
                <a:sym typeface="Arial"/>
              </a:rPr>
              <a:t>Speed/Meth/Other stimulants – Raise your blood pressure</a:t>
            </a:r>
            <a:endParaRPr sz="1900"/>
          </a:p>
          <a:p>
            <a:pPr indent="-183642" lvl="2" marL="402336" marR="0" rtl="0" algn="l">
              <a:lnSpc>
                <a:spcPct val="100000"/>
              </a:lnSpc>
              <a:spcBef>
                <a:spcPts val="300"/>
              </a:spcBef>
              <a:spcAft>
                <a:spcPts val="0"/>
              </a:spcAft>
              <a:buClr>
                <a:schemeClr val="accent2"/>
              </a:buClr>
              <a:buSzPts val="1900"/>
              <a:buFont typeface="Arial"/>
              <a:buChar char="•"/>
            </a:pPr>
            <a:r>
              <a:rPr b="0" i="0" lang="en-US" sz="1900" u="none" cap="none" strike="noStrike">
                <a:solidFill>
                  <a:schemeClr val="dk1"/>
                </a:solidFill>
                <a:latin typeface="Arial"/>
                <a:ea typeface="Arial"/>
                <a:cs typeface="Arial"/>
                <a:sym typeface="Arial"/>
              </a:rPr>
              <a:t>Most antidepressants – Prozac, Lexapro, Celexa. Not dangerous, but prevent the effects.</a:t>
            </a:r>
            <a:endParaRPr sz="1900"/>
          </a:p>
          <a:p>
            <a:pPr indent="-192786" lvl="1" marL="173736" marR="0" rtl="0" algn="l">
              <a:lnSpc>
                <a:spcPct val="100000"/>
              </a:lnSpc>
              <a:spcBef>
                <a:spcPts val="300"/>
              </a:spcBef>
              <a:spcAft>
                <a:spcPts val="0"/>
              </a:spcAft>
              <a:buClr>
                <a:schemeClr val="accent2"/>
              </a:buClr>
              <a:buSzPts val="1900"/>
              <a:buFont typeface="Arial"/>
              <a:buChar char="•"/>
            </a:pPr>
            <a:r>
              <a:rPr b="1" i="0" lang="en-US" sz="1900" u="none" cap="none" strike="noStrike">
                <a:solidFill>
                  <a:schemeClr val="dk1"/>
                </a:solidFill>
                <a:latin typeface="Arial"/>
                <a:ea typeface="Arial"/>
                <a:cs typeface="Arial"/>
                <a:sym typeface="Arial"/>
              </a:rPr>
              <a:t>Take your recovery vitamins too early. </a:t>
            </a:r>
            <a:endParaRPr sz="1900"/>
          </a:p>
          <a:p>
            <a:pPr indent="-183642" lvl="2" marL="402336" marR="0" rtl="0" algn="l">
              <a:lnSpc>
                <a:spcPct val="100000"/>
              </a:lnSpc>
              <a:spcBef>
                <a:spcPts val="300"/>
              </a:spcBef>
              <a:spcAft>
                <a:spcPts val="0"/>
              </a:spcAft>
              <a:buClr>
                <a:schemeClr val="accent2"/>
              </a:buClr>
              <a:buSzPts val="1900"/>
              <a:buFont typeface="Arial"/>
              <a:buChar char="•"/>
            </a:pPr>
            <a:r>
              <a:rPr b="0" i="0" lang="en-US" sz="1900" u="none" cap="none" strike="noStrike">
                <a:solidFill>
                  <a:schemeClr val="dk1"/>
                </a:solidFill>
                <a:latin typeface="Arial"/>
                <a:ea typeface="Arial"/>
                <a:cs typeface="Arial"/>
                <a:sym typeface="Arial"/>
              </a:rPr>
              <a:t>Don’t take 5-HTP until you’re done</a:t>
            </a:r>
            <a:endParaRPr sz="1900"/>
          </a:p>
          <a:p>
            <a:pPr indent="-192786" lvl="1" marL="173736" marR="0" rtl="0" algn="l">
              <a:lnSpc>
                <a:spcPct val="100000"/>
              </a:lnSpc>
              <a:spcBef>
                <a:spcPts val="300"/>
              </a:spcBef>
              <a:spcAft>
                <a:spcPts val="0"/>
              </a:spcAft>
              <a:buClr>
                <a:schemeClr val="accent2"/>
              </a:buClr>
              <a:buSzPts val="1900"/>
              <a:buFont typeface="Arial"/>
              <a:buChar char="•"/>
            </a:pPr>
            <a:r>
              <a:rPr b="1" i="0" lang="en-US" sz="1900" u="none" cap="none" strike="noStrike">
                <a:solidFill>
                  <a:schemeClr val="dk1"/>
                </a:solidFill>
                <a:latin typeface="Arial"/>
                <a:ea typeface="Arial"/>
                <a:cs typeface="Arial"/>
                <a:sym typeface="Arial"/>
              </a:rPr>
              <a:t>Pay attention to your body temperature, but…</a:t>
            </a:r>
            <a:endParaRPr sz="1900"/>
          </a:p>
          <a:p>
            <a:pPr indent="-192786" lvl="1" marL="173736" marR="0" rtl="0" algn="l">
              <a:lnSpc>
                <a:spcPct val="100000"/>
              </a:lnSpc>
              <a:spcBef>
                <a:spcPts val="300"/>
              </a:spcBef>
              <a:spcAft>
                <a:spcPts val="0"/>
              </a:spcAft>
              <a:buClr>
                <a:schemeClr val="accent2"/>
              </a:buClr>
              <a:buSzPts val="1900"/>
              <a:buFont typeface="Arial"/>
              <a:buChar char="•"/>
            </a:pPr>
            <a:r>
              <a:rPr b="1" i="0" lang="en-US" sz="1900" u="none" cap="none" strike="noStrike">
                <a:solidFill>
                  <a:schemeClr val="dk1"/>
                </a:solidFill>
                <a:latin typeface="Arial"/>
                <a:ea typeface="Arial"/>
                <a:cs typeface="Arial"/>
                <a:sym typeface="Arial"/>
              </a:rPr>
              <a:t>Don’t go nuts with water</a:t>
            </a:r>
            <a:endParaRPr sz="1900"/>
          </a:p>
          <a:p>
            <a:pPr indent="-183642" lvl="2" marL="402336" marR="0" rtl="0" algn="l">
              <a:lnSpc>
                <a:spcPct val="100000"/>
              </a:lnSpc>
              <a:spcBef>
                <a:spcPts val="300"/>
              </a:spcBef>
              <a:spcAft>
                <a:spcPts val="0"/>
              </a:spcAft>
              <a:buClr>
                <a:schemeClr val="accent2"/>
              </a:buClr>
              <a:buSzPts val="1900"/>
              <a:buFont typeface="Arial"/>
              <a:buChar char="•"/>
            </a:pPr>
            <a:r>
              <a:rPr b="0" i="0" lang="en-US" sz="1900" u="none" cap="none" strike="noStrike">
                <a:solidFill>
                  <a:schemeClr val="dk1"/>
                </a:solidFill>
                <a:latin typeface="Arial"/>
                <a:ea typeface="Arial"/>
                <a:cs typeface="Arial"/>
                <a:sym typeface="Arial"/>
              </a:rPr>
              <a:t>Drink when you think you need it</a:t>
            </a:r>
            <a:endParaRPr sz="1900"/>
          </a:p>
          <a:p>
            <a:pPr indent="-62992" lvl="2" marL="402336" marR="0" rtl="0" algn="l">
              <a:lnSpc>
                <a:spcPct val="100000"/>
              </a:lnSpc>
              <a:spcBef>
                <a:spcPts val="300"/>
              </a:spcBef>
              <a:spcAft>
                <a:spcPts val="0"/>
              </a:spcAft>
              <a:buClr>
                <a:schemeClr val="accent2"/>
              </a:buClr>
              <a:buSzPts val="1600"/>
              <a:buFont typeface="Arial"/>
              <a:buNone/>
            </a:pPr>
            <a:r>
              <a:t/>
            </a:r>
            <a:endParaRPr b="1" i="0" sz="1600" u="none" cap="none" strike="noStrike">
              <a:solidFill>
                <a:schemeClr val="dk1"/>
              </a:solidFill>
              <a:latin typeface="Arial"/>
              <a:ea typeface="Arial"/>
              <a:cs typeface="Arial"/>
              <a:sym typeface="Arial"/>
            </a:endParaRPr>
          </a:p>
          <a:p>
            <a:pPr indent="-62992" lvl="2" marL="402336" marR="0" rtl="0" algn="l">
              <a:lnSpc>
                <a:spcPct val="100000"/>
              </a:lnSpc>
              <a:spcBef>
                <a:spcPts val="300"/>
              </a:spcBef>
              <a:spcAft>
                <a:spcPts val="0"/>
              </a:spcAft>
              <a:buClr>
                <a:schemeClr val="accent2"/>
              </a:buClr>
              <a:buSzPts val="1600"/>
              <a:buFont typeface="Arial"/>
              <a:buNone/>
            </a:pPr>
            <a:r>
              <a:t/>
            </a:r>
            <a:endParaRPr b="0" i="0" sz="1600" u="none" cap="none" strike="noStrike">
              <a:solidFill>
                <a:schemeClr val="dk1"/>
              </a:solidFill>
              <a:latin typeface="Arial"/>
              <a:ea typeface="Arial"/>
              <a:cs typeface="Arial"/>
              <a:sym typeface="Arial"/>
            </a:endParaRPr>
          </a:p>
          <a:p>
            <a:pPr indent="-62992" lvl="2" marL="402336" marR="0" rtl="0" algn="l">
              <a:lnSpc>
                <a:spcPct val="100000"/>
              </a:lnSpc>
              <a:spcBef>
                <a:spcPts val="300"/>
              </a:spcBef>
              <a:spcAft>
                <a:spcPts val="0"/>
              </a:spcAft>
              <a:buClr>
                <a:schemeClr val="accent2"/>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209" name="Google Shape;209;p31"/>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2"/>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600" u="none" cap="none" strike="noStrike">
                <a:solidFill>
                  <a:schemeClr val="dk1"/>
                </a:solidFill>
                <a:latin typeface="Arial"/>
                <a:ea typeface="Arial"/>
                <a:cs typeface="Arial"/>
                <a:sym typeface="Arial"/>
              </a:rPr>
              <a:t>ALWAYS ALWAYS ALWAYS ALWAYS ALWAYS</a:t>
            </a:r>
            <a:endParaRPr b="0" i="0" sz="2600" u="none" cap="none" strike="noStrike">
              <a:solidFill>
                <a:schemeClr val="dk1"/>
              </a:solidFill>
              <a:latin typeface="Arial"/>
              <a:ea typeface="Arial"/>
              <a:cs typeface="Arial"/>
              <a:sym typeface="Arial"/>
            </a:endParaRPr>
          </a:p>
        </p:txBody>
      </p:sp>
      <p:sp>
        <p:nvSpPr>
          <p:cNvPr id="215" name="Google Shape;215;p32"/>
          <p:cNvSpPr txBox="1"/>
          <p:nvPr>
            <p:ph idx="1" type="body"/>
          </p:nvPr>
        </p:nvSpPr>
        <p:spPr>
          <a:xfrm>
            <a:off x="822950" y="1100625"/>
            <a:ext cx="7521000" cy="5070300"/>
          </a:xfrm>
          <a:prstGeom prst="rect">
            <a:avLst/>
          </a:prstGeom>
          <a:solidFill>
            <a:schemeClr val="lt1"/>
          </a:solidFill>
          <a:ln>
            <a:noFill/>
          </a:ln>
        </p:spPr>
        <p:txBody>
          <a:bodyPr anchorCtr="0" anchor="t" bIns="45700" lIns="91425" spcFirstLastPara="1" rIns="91425" wrap="square" tIns="45700">
            <a:noAutofit/>
          </a:bodyPr>
          <a:lstStyle/>
          <a:p>
            <a:pPr indent="-230886" lvl="1" marL="173736" marR="0" rtl="0" algn="l">
              <a:lnSpc>
                <a:spcPct val="100000"/>
              </a:lnSpc>
              <a:spcBef>
                <a:spcPts val="0"/>
              </a:spcBef>
              <a:spcAft>
                <a:spcPts val="0"/>
              </a:spcAft>
              <a:buClr>
                <a:schemeClr val="accent2"/>
              </a:buClr>
              <a:buSzPts val="2500"/>
              <a:buFont typeface="Arial"/>
              <a:buChar char="•"/>
            </a:pPr>
            <a:r>
              <a:rPr b="1" i="0" lang="en-US" sz="2500" u="none" cap="none" strike="noStrike">
                <a:solidFill>
                  <a:schemeClr val="dk1"/>
                </a:solidFill>
                <a:latin typeface="Arial"/>
                <a:ea typeface="Arial"/>
                <a:cs typeface="Arial"/>
                <a:sym typeface="Arial"/>
              </a:rPr>
              <a:t>Buy from a “reputable source”</a:t>
            </a:r>
            <a:endParaRPr b="0" i="0" sz="2500" u="none" cap="none" strike="noStrike">
              <a:solidFill>
                <a:schemeClr val="dk1"/>
              </a:solidFill>
              <a:latin typeface="Arial"/>
              <a:ea typeface="Arial"/>
              <a:cs typeface="Arial"/>
              <a:sym typeface="Arial"/>
            </a:endParaRPr>
          </a:p>
          <a:p>
            <a:pPr indent="-221742" lvl="2" marL="402336" marR="0" rtl="0" algn="l">
              <a:lnSpc>
                <a:spcPct val="100000"/>
              </a:lnSpc>
              <a:spcBef>
                <a:spcPts val="300"/>
              </a:spcBef>
              <a:spcAft>
                <a:spcPts val="0"/>
              </a:spcAft>
              <a:buClr>
                <a:schemeClr val="accent2"/>
              </a:buClr>
              <a:buSzPts val="2500"/>
              <a:buFont typeface="Arial"/>
              <a:buChar char="•"/>
            </a:pPr>
            <a:r>
              <a:rPr b="0" i="0" lang="en-US" sz="2500" u="none" cap="none" strike="noStrike">
                <a:solidFill>
                  <a:schemeClr val="dk1"/>
                </a:solidFill>
                <a:latin typeface="Arial"/>
                <a:ea typeface="Arial"/>
                <a:cs typeface="Arial"/>
                <a:sym typeface="Arial"/>
              </a:rPr>
              <a:t>Know where it’s coming from. Don’t take candy from strangers.</a:t>
            </a:r>
            <a:endParaRPr sz="2500"/>
          </a:p>
          <a:p>
            <a:pPr indent="-230886" lvl="1" marL="173736" marR="0" rtl="0" algn="l">
              <a:lnSpc>
                <a:spcPct val="100000"/>
              </a:lnSpc>
              <a:spcBef>
                <a:spcPts val="300"/>
              </a:spcBef>
              <a:spcAft>
                <a:spcPts val="0"/>
              </a:spcAft>
              <a:buClr>
                <a:schemeClr val="accent2"/>
              </a:buClr>
              <a:buSzPts val="2500"/>
              <a:buFont typeface="Arial"/>
              <a:buChar char="•"/>
            </a:pPr>
            <a:r>
              <a:rPr b="1" i="0" lang="en-US" sz="2500" u="none" cap="none" strike="noStrike">
                <a:solidFill>
                  <a:schemeClr val="dk1"/>
                </a:solidFill>
                <a:latin typeface="Arial"/>
                <a:ea typeface="Arial"/>
                <a:cs typeface="Arial"/>
                <a:sym typeface="Arial"/>
              </a:rPr>
              <a:t>Test your shit</a:t>
            </a:r>
            <a:endParaRPr sz="2500"/>
          </a:p>
          <a:p>
            <a:pPr indent="-221742" lvl="2" marL="402336" marR="0" rtl="0" algn="l">
              <a:lnSpc>
                <a:spcPct val="100000"/>
              </a:lnSpc>
              <a:spcBef>
                <a:spcPts val="300"/>
              </a:spcBef>
              <a:spcAft>
                <a:spcPts val="0"/>
              </a:spcAft>
              <a:buClr>
                <a:schemeClr val="accent2"/>
              </a:buClr>
              <a:buSzPts val="2500"/>
              <a:buFont typeface="Arial"/>
              <a:buChar char="•"/>
            </a:pPr>
            <a:r>
              <a:rPr b="0" i="0" lang="en-US" sz="2500" u="none" cap="none" strike="noStrike">
                <a:solidFill>
                  <a:schemeClr val="dk1"/>
                </a:solidFill>
                <a:latin typeface="Arial"/>
                <a:ea typeface="Arial"/>
                <a:cs typeface="Arial"/>
                <a:sym typeface="Arial"/>
              </a:rPr>
              <a:t>Buy a test kit – </a:t>
            </a:r>
            <a:r>
              <a:rPr b="0" i="0" lang="en-US" sz="2500" u="sng" cap="none" strike="noStrike">
                <a:solidFill>
                  <a:schemeClr val="hlink"/>
                </a:solidFill>
                <a:latin typeface="Arial"/>
                <a:ea typeface="Arial"/>
                <a:cs typeface="Arial"/>
                <a:sym typeface="Arial"/>
                <a:hlinkClick r:id="rId3"/>
              </a:rPr>
              <a:t>www.dancesafe.org</a:t>
            </a:r>
            <a:endParaRPr b="0" i="0" sz="2500" u="none" cap="none" strike="noStrike">
              <a:solidFill>
                <a:schemeClr val="dk1"/>
              </a:solidFill>
              <a:latin typeface="Arial"/>
              <a:ea typeface="Arial"/>
              <a:cs typeface="Arial"/>
              <a:sym typeface="Arial"/>
            </a:endParaRPr>
          </a:p>
          <a:p>
            <a:pPr indent="-221742" lvl="2" marL="402336" marR="0" rtl="0" algn="l">
              <a:lnSpc>
                <a:spcPct val="100000"/>
              </a:lnSpc>
              <a:spcBef>
                <a:spcPts val="300"/>
              </a:spcBef>
              <a:spcAft>
                <a:spcPts val="0"/>
              </a:spcAft>
              <a:buClr>
                <a:schemeClr val="accent2"/>
              </a:buClr>
              <a:buSzPts val="2500"/>
              <a:buFont typeface="Arial"/>
              <a:buChar char="•"/>
            </a:pPr>
            <a:r>
              <a:rPr b="0" i="0" lang="en-US" sz="2500" u="none" cap="none" strike="noStrike">
                <a:solidFill>
                  <a:schemeClr val="dk1"/>
                </a:solidFill>
                <a:latin typeface="Arial"/>
                <a:ea typeface="Arial"/>
                <a:cs typeface="Arial"/>
                <a:sym typeface="Arial"/>
              </a:rPr>
              <a:t>Know how to spot the difference between MDMA/MDA/Analogs/Fakes/Bath salts</a:t>
            </a:r>
            <a:endParaRPr b="0" i="0" sz="2500" u="none" cap="none" strike="noStrike">
              <a:solidFill>
                <a:schemeClr val="dk1"/>
              </a:solidFill>
              <a:latin typeface="Arial"/>
              <a:ea typeface="Arial"/>
              <a:cs typeface="Arial"/>
              <a:sym typeface="Arial"/>
            </a:endParaRPr>
          </a:p>
          <a:p>
            <a:pPr indent="-221742" lvl="2" marL="402336" marR="0" rtl="0" algn="l">
              <a:lnSpc>
                <a:spcPct val="100000"/>
              </a:lnSpc>
              <a:spcBef>
                <a:spcPts val="300"/>
              </a:spcBef>
              <a:spcAft>
                <a:spcPts val="0"/>
              </a:spcAft>
              <a:buClr>
                <a:schemeClr val="accent2"/>
              </a:buClr>
              <a:buSzPts val="2500"/>
              <a:buFont typeface="Arial"/>
              <a:buChar char="•"/>
            </a:pPr>
            <a:r>
              <a:rPr lang="en-US" sz="2500"/>
              <a:t>Know how to test for Fentanyl, since now we can’t have nice things.</a:t>
            </a:r>
            <a:endParaRPr sz="2500"/>
          </a:p>
          <a:p>
            <a:pPr indent="-230886" lvl="1" marL="173736" marR="0" rtl="0" algn="l">
              <a:lnSpc>
                <a:spcPct val="100000"/>
              </a:lnSpc>
              <a:spcBef>
                <a:spcPts val="300"/>
              </a:spcBef>
              <a:spcAft>
                <a:spcPts val="0"/>
              </a:spcAft>
              <a:buClr>
                <a:schemeClr val="accent2"/>
              </a:buClr>
              <a:buSzPts val="2500"/>
              <a:buFont typeface="Arial"/>
              <a:buChar char="•"/>
            </a:pPr>
            <a:r>
              <a:rPr b="1" i="0" lang="en-US" sz="2500" u="none" cap="none" strike="noStrike">
                <a:solidFill>
                  <a:schemeClr val="dk1"/>
                </a:solidFill>
                <a:latin typeface="Arial"/>
                <a:ea typeface="Arial"/>
                <a:cs typeface="Arial"/>
                <a:sym typeface="Arial"/>
              </a:rPr>
              <a:t>Give yourself a break</a:t>
            </a:r>
            <a:endParaRPr sz="2500"/>
          </a:p>
          <a:p>
            <a:pPr indent="-221742" lvl="2" marL="402336" marR="0" rtl="0" algn="l">
              <a:lnSpc>
                <a:spcPct val="100000"/>
              </a:lnSpc>
              <a:spcBef>
                <a:spcPts val="300"/>
              </a:spcBef>
              <a:spcAft>
                <a:spcPts val="0"/>
              </a:spcAft>
              <a:buClr>
                <a:schemeClr val="accent2"/>
              </a:buClr>
              <a:buSzPts val="2500"/>
              <a:buFont typeface="Arial"/>
              <a:buChar char="•"/>
            </a:pPr>
            <a:r>
              <a:rPr b="0" i="0" lang="en-US" sz="2500" u="none" cap="none" strike="noStrike">
                <a:solidFill>
                  <a:schemeClr val="dk1"/>
                </a:solidFill>
                <a:latin typeface="Arial"/>
                <a:ea typeface="Arial"/>
                <a:cs typeface="Arial"/>
                <a:sym typeface="Arial"/>
              </a:rPr>
              <a:t>Wait at least a month, preferably 3 or 4 between experiences</a:t>
            </a:r>
            <a:endParaRPr sz="2500"/>
          </a:p>
          <a:p>
            <a:pPr indent="-62992" lvl="2" marL="402336" marR="0" rtl="0" algn="l">
              <a:lnSpc>
                <a:spcPct val="100000"/>
              </a:lnSpc>
              <a:spcBef>
                <a:spcPts val="300"/>
              </a:spcBef>
              <a:spcAft>
                <a:spcPts val="0"/>
              </a:spcAft>
              <a:buClr>
                <a:schemeClr val="accent2"/>
              </a:buClr>
              <a:buSzPts val="1600"/>
              <a:buFont typeface="Arial"/>
              <a:buNone/>
            </a:pPr>
            <a:r>
              <a:t/>
            </a:r>
            <a:endParaRPr b="0" i="0" sz="1600" u="none" cap="none" strike="noStrike">
              <a:solidFill>
                <a:schemeClr val="dk1"/>
              </a:solidFill>
              <a:latin typeface="Arial"/>
              <a:ea typeface="Arial"/>
              <a:cs typeface="Arial"/>
              <a:sym typeface="Arial"/>
            </a:endParaRPr>
          </a:p>
          <a:p>
            <a:pPr indent="-62992" lvl="2" marL="402336" marR="0" rtl="0" algn="l">
              <a:lnSpc>
                <a:spcPct val="100000"/>
              </a:lnSpc>
              <a:spcBef>
                <a:spcPts val="300"/>
              </a:spcBef>
              <a:spcAft>
                <a:spcPts val="0"/>
              </a:spcAft>
              <a:buClr>
                <a:schemeClr val="accent2"/>
              </a:buClr>
              <a:buSzPts val="1600"/>
              <a:buFont typeface="Arial"/>
              <a:buNone/>
            </a:pPr>
            <a:r>
              <a:t/>
            </a:r>
            <a:endParaRPr b="0" i="0" sz="1600" u="none" cap="none" strike="noStrike">
              <a:solidFill>
                <a:schemeClr val="dk1"/>
              </a:solidFill>
              <a:latin typeface="Arial"/>
              <a:ea typeface="Arial"/>
              <a:cs typeface="Arial"/>
              <a:sym typeface="Arial"/>
            </a:endParaRPr>
          </a:p>
          <a:p>
            <a:pPr indent="-62992" lvl="2" marL="402336" marR="0" rtl="0" algn="l">
              <a:lnSpc>
                <a:spcPct val="100000"/>
              </a:lnSpc>
              <a:spcBef>
                <a:spcPts val="300"/>
              </a:spcBef>
              <a:spcAft>
                <a:spcPts val="0"/>
              </a:spcAft>
              <a:buClr>
                <a:schemeClr val="accent2"/>
              </a:buClr>
              <a:buSzPts val="1600"/>
              <a:buFont typeface="Arial"/>
              <a:buNone/>
            </a:pPr>
            <a:r>
              <a:t/>
            </a:r>
            <a:endParaRPr b="0" i="0" sz="1600" u="none" cap="none" strike="noStrike">
              <a:solidFill>
                <a:schemeClr val="dk1"/>
              </a:solidFill>
              <a:latin typeface="Arial"/>
              <a:ea typeface="Arial"/>
              <a:cs typeface="Arial"/>
              <a:sym typeface="Arial"/>
            </a:endParaRPr>
          </a:p>
          <a:p>
            <a:pPr indent="-62992" lvl="2" marL="402336" marR="0" rtl="0" algn="l">
              <a:lnSpc>
                <a:spcPct val="100000"/>
              </a:lnSpc>
              <a:spcBef>
                <a:spcPts val="300"/>
              </a:spcBef>
              <a:spcAft>
                <a:spcPts val="0"/>
              </a:spcAft>
              <a:buClr>
                <a:schemeClr val="accent2"/>
              </a:buClr>
              <a:buSzPts val="1600"/>
              <a:buFont typeface="Arial"/>
              <a:buNone/>
            </a:pPr>
            <a:r>
              <a:t/>
            </a:r>
            <a:endParaRPr b="1" i="0" sz="1600" u="none" cap="none" strike="noStrike">
              <a:solidFill>
                <a:schemeClr val="dk1"/>
              </a:solidFill>
              <a:latin typeface="Arial"/>
              <a:ea typeface="Arial"/>
              <a:cs typeface="Arial"/>
              <a:sym typeface="Arial"/>
            </a:endParaRPr>
          </a:p>
        </p:txBody>
      </p:sp>
      <p:sp>
        <p:nvSpPr>
          <p:cNvPr id="216" name="Google Shape;216;p32"/>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WHO ARE YOU?</a:t>
            </a:r>
            <a:endParaRPr b="0" i="0" sz="2800" u="none" cap="none" strike="noStrike">
              <a:solidFill>
                <a:schemeClr val="dk1"/>
              </a:solidFill>
              <a:latin typeface="Arial"/>
              <a:ea typeface="Arial"/>
              <a:cs typeface="Arial"/>
              <a:sym typeface="Arial"/>
            </a:endParaRPr>
          </a:p>
        </p:txBody>
      </p:sp>
      <p:pic>
        <p:nvPicPr>
          <p:cNvPr id="72" name="Google Shape;72;p15"/>
          <p:cNvPicPr preferRelativeResize="0"/>
          <p:nvPr>
            <p:ph idx="1" type="body"/>
          </p:nvPr>
        </p:nvPicPr>
        <p:blipFill rotWithShape="1">
          <a:blip r:embed="rId3">
            <a:alphaModFix/>
          </a:blip>
          <a:srcRect b="0" l="0" r="0" t="0"/>
          <a:stretch/>
        </p:blipFill>
        <p:spPr>
          <a:xfrm>
            <a:off x="631190" y="1098544"/>
            <a:ext cx="3964940" cy="5304366"/>
          </a:xfrm>
          <a:prstGeom prst="rect">
            <a:avLst/>
          </a:prstGeom>
          <a:noFill/>
          <a:ln>
            <a:noFill/>
          </a:ln>
        </p:spPr>
      </p:pic>
      <p:sp>
        <p:nvSpPr>
          <p:cNvPr id="73" name="Google Shape;73;p15"/>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74" name="Google Shape;74;p15"/>
          <p:cNvSpPr txBox="1"/>
          <p:nvPr/>
        </p:nvSpPr>
        <p:spPr>
          <a:xfrm>
            <a:off x="4756162" y="1097853"/>
            <a:ext cx="3587738" cy="39087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What makes you “you”?</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What’s the difference between a living and dead person?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If you can take a chemical that changes how you see the world, what does that mean?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How can we make chemical exploration safer?</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Arial"/>
                <a:ea typeface="Arial"/>
                <a:cs typeface="Arial"/>
                <a:sym typeface="Arial"/>
              </a:rPr>
              <a:t>Let’s find out…</a:t>
            </a:r>
            <a:endParaRPr b="1" i="0" sz="3200" u="none" cap="none" strike="noStrik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3"/>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2800"/>
              <a:buNone/>
            </a:pPr>
            <a:r>
              <a:rPr lang="en-US"/>
              <a:t>ANCHORS A-WEIGH</a:t>
            </a:r>
            <a:endParaRPr/>
          </a:p>
        </p:txBody>
      </p:sp>
      <p:sp>
        <p:nvSpPr>
          <p:cNvPr id="223" name="Google Shape;223;p33"/>
          <p:cNvSpPr txBox="1"/>
          <p:nvPr>
            <p:ph idx="1" type="body"/>
          </p:nvPr>
        </p:nvSpPr>
        <p:spPr>
          <a:xfrm>
            <a:off x="558800" y="1100625"/>
            <a:ext cx="7975500" cy="5573100"/>
          </a:xfrm>
          <a:prstGeom prst="rect">
            <a:avLst/>
          </a:prstGeom>
          <a:solidFill>
            <a:schemeClr val="lt1"/>
          </a:solidFill>
          <a:ln>
            <a:noFill/>
          </a:ln>
        </p:spPr>
        <p:txBody>
          <a:bodyPr anchorCtr="0" anchor="t" bIns="45700" lIns="91425" spcFirstLastPara="1" rIns="91425" wrap="square" tIns="45700">
            <a:noAutofit/>
          </a:bodyPr>
          <a:lstStyle/>
          <a:p>
            <a:pPr indent="-183642" lvl="2" marL="402336" rtl="0" algn="l">
              <a:lnSpc>
                <a:spcPct val="100000"/>
              </a:lnSpc>
              <a:spcBef>
                <a:spcPts val="300"/>
              </a:spcBef>
              <a:spcAft>
                <a:spcPts val="0"/>
              </a:spcAft>
              <a:buSzPts val="1900"/>
              <a:buFont typeface="Arial"/>
              <a:buChar char="•"/>
            </a:pPr>
            <a:r>
              <a:rPr b="1" lang="en-US" sz="1900"/>
              <a:t>Get a scale</a:t>
            </a:r>
            <a:endParaRPr sz="1900"/>
          </a:p>
          <a:p>
            <a:pPr indent="-183641" lvl="3" marL="630936" rtl="0" algn="l">
              <a:lnSpc>
                <a:spcPct val="100000"/>
              </a:lnSpc>
              <a:spcBef>
                <a:spcPts val="300"/>
              </a:spcBef>
              <a:spcAft>
                <a:spcPts val="0"/>
              </a:spcAft>
              <a:buSzPts val="1900"/>
              <a:buFont typeface="Arial"/>
              <a:buChar char="▪"/>
            </a:pPr>
            <a:r>
              <a:rPr lang="en-US" sz="1900"/>
              <a:t>Eyeballing milligrams is about impossible</a:t>
            </a:r>
            <a:endParaRPr sz="1900"/>
          </a:p>
          <a:p>
            <a:pPr indent="-192786" lvl="4" marL="859536" rtl="0" algn="l">
              <a:lnSpc>
                <a:spcPct val="100000"/>
              </a:lnSpc>
              <a:spcBef>
                <a:spcPts val="300"/>
              </a:spcBef>
              <a:spcAft>
                <a:spcPts val="0"/>
              </a:spcAft>
              <a:buSzPts val="1900"/>
              <a:buFont typeface="Arial"/>
              <a:buChar char="▪"/>
            </a:pPr>
            <a:r>
              <a:rPr lang="en-US" sz="1900"/>
              <a:t>Every batch is going to be different density</a:t>
            </a:r>
            <a:endParaRPr sz="1900"/>
          </a:p>
          <a:p>
            <a:pPr indent="-192786" lvl="4" marL="859536" rtl="0" algn="l">
              <a:lnSpc>
                <a:spcPct val="100000"/>
              </a:lnSpc>
              <a:spcBef>
                <a:spcPts val="300"/>
              </a:spcBef>
              <a:spcAft>
                <a:spcPts val="0"/>
              </a:spcAft>
              <a:buSzPts val="1900"/>
              <a:buFont typeface="Arial"/>
              <a:buChar char="▪"/>
            </a:pPr>
            <a:r>
              <a:rPr lang="en-US" sz="1900"/>
              <a:t>Finger dipping is a great way to take way too much</a:t>
            </a:r>
            <a:endParaRPr sz="1900"/>
          </a:p>
          <a:p>
            <a:pPr indent="-183641" lvl="3" marL="630936" rtl="0" algn="l">
              <a:lnSpc>
                <a:spcPct val="100000"/>
              </a:lnSpc>
              <a:spcBef>
                <a:spcPts val="300"/>
              </a:spcBef>
              <a:spcAft>
                <a:spcPts val="0"/>
              </a:spcAft>
              <a:buSzPts val="1900"/>
              <a:buFont typeface="Arial"/>
              <a:buChar char="▪"/>
            </a:pPr>
            <a:r>
              <a:rPr lang="en-US" sz="1900"/>
              <a:t>Get a milligram scale that goes to 0.001g (jewelry scale, gunpowder scale)</a:t>
            </a:r>
            <a:endParaRPr sz="1900"/>
          </a:p>
          <a:p>
            <a:pPr indent="-192786" lvl="4" marL="859536" rtl="0" algn="l">
              <a:lnSpc>
                <a:spcPct val="100000"/>
              </a:lnSpc>
              <a:spcBef>
                <a:spcPts val="300"/>
              </a:spcBef>
              <a:spcAft>
                <a:spcPts val="0"/>
              </a:spcAft>
              <a:buSzPts val="1900"/>
              <a:buChar char="▪"/>
            </a:pPr>
            <a:r>
              <a:rPr lang="en-US" sz="1900"/>
              <a:t>About $20 on Amazon</a:t>
            </a:r>
            <a:endParaRPr sz="1900"/>
          </a:p>
          <a:p>
            <a:pPr indent="-192786" lvl="4" marL="859536" rtl="0" algn="l">
              <a:lnSpc>
                <a:spcPct val="100000"/>
              </a:lnSpc>
              <a:spcBef>
                <a:spcPts val="300"/>
              </a:spcBef>
              <a:spcAft>
                <a:spcPts val="0"/>
              </a:spcAft>
              <a:buSzPts val="1900"/>
              <a:buChar char="▪"/>
            </a:pPr>
            <a:r>
              <a:rPr lang="en-US" sz="1900"/>
              <a:t>Put a weight on the scale when using it. Scales are most accurate in the middle of their range.</a:t>
            </a:r>
            <a:endParaRPr sz="1900"/>
          </a:p>
          <a:p>
            <a:pPr indent="-183642" lvl="2" marL="402336" rtl="0" algn="l">
              <a:lnSpc>
                <a:spcPct val="100000"/>
              </a:lnSpc>
              <a:spcBef>
                <a:spcPts val="300"/>
              </a:spcBef>
              <a:spcAft>
                <a:spcPts val="0"/>
              </a:spcAft>
              <a:buSzPts val="1900"/>
              <a:buFont typeface="Arial"/>
              <a:buChar char="•"/>
            </a:pPr>
            <a:r>
              <a:rPr b="1" lang="en-US" sz="1900"/>
              <a:t>Lower your dose</a:t>
            </a:r>
            <a:endParaRPr sz="1900"/>
          </a:p>
          <a:p>
            <a:pPr indent="-183641" lvl="3" marL="630936" rtl="0" algn="l">
              <a:lnSpc>
                <a:spcPct val="100000"/>
              </a:lnSpc>
              <a:spcBef>
                <a:spcPts val="300"/>
              </a:spcBef>
              <a:spcAft>
                <a:spcPts val="0"/>
              </a:spcAft>
              <a:buSzPts val="1900"/>
              <a:buFont typeface="Arial"/>
              <a:buChar char="▪"/>
            </a:pPr>
            <a:r>
              <a:rPr lang="en-US" sz="1900"/>
              <a:t>75-100mg is a reasonable dose</a:t>
            </a:r>
            <a:endParaRPr sz="1900"/>
          </a:p>
          <a:p>
            <a:pPr indent="-183641" lvl="3" marL="630936" rtl="0" algn="l">
              <a:lnSpc>
                <a:spcPct val="100000"/>
              </a:lnSpc>
              <a:spcBef>
                <a:spcPts val="300"/>
              </a:spcBef>
              <a:spcAft>
                <a:spcPts val="0"/>
              </a:spcAft>
              <a:buSzPts val="1900"/>
              <a:buChar char="▪"/>
            </a:pPr>
            <a:r>
              <a:rPr lang="en-US" sz="1900"/>
              <a:t>In research settings, “halving down” has shown to produce the most pleasant effects</a:t>
            </a:r>
            <a:endParaRPr sz="1900"/>
          </a:p>
          <a:p>
            <a:pPr indent="-183641" lvl="3" marL="630936" rtl="0" algn="l">
              <a:lnSpc>
                <a:spcPct val="100000"/>
              </a:lnSpc>
              <a:spcBef>
                <a:spcPts val="300"/>
              </a:spcBef>
              <a:spcAft>
                <a:spcPts val="0"/>
              </a:spcAft>
              <a:buSzPts val="1900"/>
              <a:buChar char="▪"/>
            </a:pPr>
            <a:r>
              <a:rPr lang="en-US" sz="1900"/>
              <a:t>Start with a medium-low dose (80-100mg)</a:t>
            </a:r>
            <a:endParaRPr sz="1900"/>
          </a:p>
          <a:p>
            <a:pPr indent="-183641" lvl="3" marL="630936" rtl="0" algn="l">
              <a:lnSpc>
                <a:spcPct val="100000"/>
              </a:lnSpc>
              <a:spcBef>
                <a:spcPts val="300"/>
              </a:spcBef>
              <a:spcAft>
                <a:spcPts val="0"/>
              </a:spcAft>
              <a:buSzPts val="1900"/>
              <a:buChar char="▪"/>
            </a:pPr>
            <a:r>
              <a:rPr lang="en-US" sz="1900"/>
              <a:t>Each hour or two, take about half of the previous dose</a:t>
            </a:r>
            <a:endParaRPr sz="1900"/>
          </a:p>
          <a:p>
            <a:pPr indent="-192786" lvl="4" marL="859536" rtl="0" algn="l">
              <a:lnSpc>
                <a:spcPct val="100000"/>
              </a:lnSpc>
              <a:spcBef>
                <a:spcPts val="300"/>
              </a:spcBef>
              <a:spcAft>
                <a:spcPts val="0"/>
              </a:spcAft>
              <a:buSzPts val="1900"/>
              <a:buChar char="▪"/>
            </a:pPr>
            <a:r>
              <a:rPr lang="en-US" sz="1900"/>
              <a:t>Example:  100/50/25/15 = 190mg total OR  80/40/20/10 = 150 mg total</a:t>
            </a:r>
            <a:endParaRPr sz="1900"/>
          </a:p>
        </p:txBody>
      </p:sp>
      <p:sp>
        <p:nvSpPr>
          <p:cNvPr id="224" name="Google Shape;224;p33"/>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225" name="Google Shape;225;p33"/>
          <p:cNvPicPr preferRelativeResize="0"/>
          <p:nvPr/>
        </p:nvPicPr>
        <p:blipFill rotWithShape="1">
          <a:blip r:embed="rId3">
            <a:alphaModFix/>
          </a:blip>
          <a:srcRect b="0" l="0" r="0" t="0"/>
          <a:stretch/>
        </p:blipFill>
        <p:spPr>
          <a:xfrm>
            <a:off x="7043875" y="250903"/>
            <a:ext cx="1796831" cy="187267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34"/>
          <p:cNvPicPr preferRelativeResize="0"/>
          <p:nvPr/>
        </p:nvPicPr>
        <p:blipFill rotWithShape="1">
          <a:blip r:embed="rId3">
            <a:alphaModFix/>
          </a:blip>
          <a:srcRect b="0" l="0" r="0" t="0"/>
          <a:stretch/>
        </p:blipFill>
        <p:spPr>
          <a:xfrm>
            <a:off x="2895872" y="960110"/>
            <a:ext cx="3375115" cy="2185397"/>
          </a:xfrm>
          <a:prstGeom prst="rect">
            <a:avLst/>
          </a:prstGeom>
          <a:noFill/>
          <a:ln>
            <a:noFill/>
          </a:ln>
        </p:spPr>
      </p:pic>
      <p:sp>
        <p:nvSpPr>
          <p:cNvPr id="231" name="Google Shape;231;p34"/>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lang="en-US"/>
              <a:t>WHIPPIT GOOD</a:t>
            </a:r>
            <a:endParaRPr/>
          </a:p>
        </p:txBody>
      </p:sp>
      <p:sp>
        <p:nvSpPr>
          <p:cNvPr id="232" name="Google Shape;232;p34"/>
          <p:cNvSpPr txBox="1"/>
          <p:nvPr>
            <p:ph idx="1" type="body"/>
          </p:nvPr>
        </p:nvSpPr>
        <p:spPr>
          <a:xfrm>
            <a:off x="811530" y="5302391"/>
            <a:ext cx="7520940" cy="1408026"/>
          </a:xfrm>
          <a:prstGeom prst="rect">
            <a:avLst/>
          </a:prstGeom>
          <a:noFill/>
          <a:ln>
            <a:noFill/>
          </a:ln>
        </p:spPr>
        <p:txBody>
          <a:bodyPr anchorCtr="0" anchor="t" bIns="45700" lIns="91425" spcFirstLastPara="1" rIns="91425" wrap="square" tIns="45700">
            <a:noAutofit/>
          </a:bodyPr>
          <a:lstStyle/>
          <a:p>
            <a:pPr indent="-228600" lvl="0" marL="457200" rtl="0" algn="ctr">
              <a:lnSpc>
                <a:spcPct val="100000"/>
              </a:lnSpc>
              <a:spcBef>
                <a:spcPts val="800"/>
              </a:spcBef>
              <a:spcAft>
                <a:spcPts val="0"/>
              </a:spcAft>
              <a:buSzPts val="1600"/>
              <a:buNone/>
            </a:pPr>
            <a:r>
              <a:rPr lang="en-US"/>
              <a:t>Nitrous Oxide</a:t>
            </a:r>
            <a:endParaRPr/>
          </a:p>
          <a:p>
            <a:pPr indent="-228600" lvl="0" marL="457200" rtl="0" algn="ctr">
              <a:lnSpc>
                <a:spcPct val="100000"/>
              </a:lnSpc>
              <a:spcBef>
                <a:spcPts val="800"/>
              </a:spcBef>
              <a:spcAft>
                <a:spcPts val="0"/>
              </a:spcAft>
              <a:buSzPts val="1600"/>
              <a:buNone/>
            </a:pPr>
            <a:r>
              <a:rPr b="0" lang="en-US"/>
              <a:t>Nitros, Whippits, Nos, Noz, Hippie Crack, Chargers, Loons, Nangs</a:t>
            </a:r>
            <a:endParaRPr b="0"/>
          </a:p>
          <a:p>
            <a:pPr indent="-228600" lvl="0" marL="457200" rtl="0" algn="ctr">
              <a:lnSpc>
                <a:spcPct val="100000"/>
              </a:lnSpc>
              <a:spcBef>
                <a:spcPts val="800"/>
              </a:spcBef>
              <a:spcAft>
                <a:spcPts val="0"/>
              </a:spcAft>
              <a:buSzPts val="1600"/>
              <a:buNone/>
            </a:pPr>
            <a:r>
              <a:t/>
            </a:r>
            <a:endParaRPr b="0"/>
          </a:p>
          <a:p>
            <a:pPr indent="-228600" lvl="0" marL="457200" rtl="0" algn="ctr">
              <a:lnSpc>
                <a:spcPct val="100000"/>
              </a:lnSpc>
              <a:spcBef>
                <a:spcPts val="800"/>
              </a:spcBef>
              <a:spcAft>
                <a:spcPts val="0"/>
              </a:spcAft>
              <a:buSzPts val="1600"/>
              <a:buNone/>
            </a:pPr>
            <a:r>
              <a:t/>
            </a:r>
            <a:endParaRPr b="0"/>
          </a:p>
        </p:txBody>
      </p:sp>
      <p:sp>
        <p:nvSpPr>
          <p:cNvPr id="233" name="Google Shape;233;p34"/>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descr="Nitrous oxide's canonical forms" id="234" name="Google Shape;234;p34"/>
          <p:cNvPicPr preferRelativeResize="0"/>
          <p:nvPr/>
        </p:nvPicPr>
        <p:blipFill rotWithShape="1">
          <a:blip r:embed="rId4">
            <a:alphaModFix/>
          </a:blip>
          <a:srcRect b="0" l="0" r="0" t="0"/>
          <a:stretch/>
        </p:blipFill>
        <p:spPr>
          <a:xfrm>
            <a:off x="1063107" y="3071284"/>
            <a:ext cx="7170847" cy="14080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5"/>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lang="en-US"/>
              <a:t>I’D LIKE A CARTON OF PHLOGISTICATED NITROUS AIR CHARGERS, PLEASE</a:t>
            </a:r>
            <a:endParaRPr/>
          </a:p>
        </p:txBody>
      </p:sp>
      <p:sp>
        <p:nvSpPr>
          <p:cNvPr id="240" name="Google Shape;240;p35"/>
          <p:cNvSpPr txBox="1"/>
          <p:nvPr>
            <p:ph idx="1" type="body"/>
          </p:nvPr>
        </p:nvSpPr>
        <p:spPr>
          <a:xfrm>
            <a:off x="619750" y="1132125"/>
            <a:ext cx="7781400" cy="2706900"/>
          </a:xfrm>
          <a:prstGeom prst="rect">
            <a:avLst/>
          </a:prstGeom>
          <a:noFill/>
          <a:ln>
            <a:noFill/>
          </a:ln>
        </p:spPr>
        <p:txBody>
          <a:bodyPr anchorCtr="0" anchor="t" bIns="45700" lIns="91425" spcFirstLastPara="1" rIns="91425" wrap="square" tIns="45700">
            <a:noAutofit/>
          </a:bodyPr>
          <a:lstStyle/>
          <a:p>
            <a:pPr indent="-298450" lvl="0" marL="514350" rtl="0" algn="l">
              <a:lnSpc>
                <a:spcPct val="100000"/>
              </a:lnSpc>
              <a:spcBef>
                <a:spcPts val="800"/>
              </a:spcBef>
              <a:spcAft>
                <a:spcPts val="0"/>
              </a:spcAft>
              <a:buSzPts val="1800"/>
              <a:buChar char="•"/>
            </a:pPr>
            <a:r>
              <a:rPr b="0" lang="en-US" sz="1800"/>
              <a:t>Discovered in 1772 by chemist Joseph Priestly who called it “</a:t>
            </a:r>
            <a:r>
              <a:rPr b="0" i="1" lang="en-US" sz="1800"/>
              <a:t>phlogisticated nitrous air</a:t>
            </a:r>
            <a:r>
              <a:rPr b="0" lang="en-US" sz="1800"/>
              <a:t>”</a:t>
            </a:r>
            <a:endParaRPr b="0" sz="1800"/>
          </a:p>
          <a:p>
            <a:pPr indent="-298450" lvl="0" marL="514350" rtl="0" algn="l">
              <a:lnSpc>
                <a:spcPct val="100000"/>
              </a:lnSpc>
              <a:spcBef>
                <a:spcPts val="800"/>
              </a:spcBef>
              <a:spcAft>
                <a:spcPts val="0"/>
              </a:spcAft>
              <a:buSzPts val="1800"/>
              <a:buChar char="•"/>
            </a:pPr>
            <a:r>
              <a:rPr b="0" lang="en-US" sz="1800"/>
              <a:t>By 1799, “laughing gas parties” were the rage among British upper class. Due to the difficulty and expense in producing it, it remained a secret of the upper class.</a:t>
            </a:r>
            <a:endParaRPr b="0" sz="1800"/>
          </a:p>
          <a:p>
            <a:pPr indent="-298450" lvl="0" marL="514350" rtl="0" algn="l">
              <a:lnSpc>
                <a:spcPct val="100000"/>
              </a:lnSpc>
              <a:spcBef>
                <a:spcPts val="800"/>
              </a:spcBef>
              <a:spcAft>
                <a:spcPts val="0"/>
              </a:spcAft>
              <a:buSzPts val="1800"/>
              <a:buChar char="•"/>
            </a:pPr>
            <a:r>
              <a:rPr b="0" lang="en-US" sz="1800"/>
              <a:t>In 1863, Gardner Quincy Colton became the first to introduce nitrous oxide for general dental anesthetic use in New York City, treating over 25,000 New Yorkers over 3 years, and introducing the general public to the drug</a:t>
            </a:r>
            <a:endParaRPr b="0" sz="1800"/>
          </a:p>
        </p:txBody>
      </p:sp>
      <p:sp>
        <p:nvSpPr>
          <p:cNvPr id="241" name="Google Shape;241;p35"/>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descr="A picture containing text, book&#10;&#10;Description automatically generated" id="242" name="Google Shape;242;p35"/>
          <p:cNvPicPr preferRelativeResize="0"/>
          <p:nvPr/>
        </p:nvPicPr>
        <p:blipFill rotWithShape="1">
          <a:blip r:embed="rId3">
            <a:alphaModFix/>
          </a:blip>
          <a:srcRect b="0" l="0" r="0" t="0"/>
          <a:stretch/>
        </p:blipFill>
        <p:spPr>
          <a:xfrm>
            <a:off x="156216" y="3853544"/>
            <a:ext cx="4224012" cy="2706914"/>
          </a:xfrm>
          <a:prstGeom prst="rect">
            <a:avLst/>
          </a:prstGeom>
          <a:noFill/>
          <a:ln>
            <a:noFill/>
          </a:ln>
        </p:spPr>
      </p:pic>
      <p:pic>
        <p:nvPicPr>
          <p:cNvPr descr="A close up of a womans face&#10;&#10;Description automatically generated" id="243" name="Google Shape;243;p35"/>
          <p:cNvPicPr preferRelativeResize="0"/>
          <p:nvPr/>
        </p:nvPicPr>
        <p:blipFill rotWithShape="1">
          <a:blip r:embed="rId4">
            <a:alphaModFix/>
          </a:blip>
          <a:srcRect b="0" l="0" r="0" t="0"/>
          <a:stretch/>
        </p:blipFill>
        <p:spPr>
          <a:xfrm>
            <a:off x="4482181" y="4090282"/>
            <a:ext cx="3918857" cy="223343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6"/>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lang="en-US"/>
              <a:t>HIPPIE CRACK</a:t>
            </a:r>
            <a:endParaRPr/>
          </a:p>
        </p:txBody>
      </p:sp>
      <p:sp>
        <p:nvSpPr>
          <p:cNvPr id="249" name="Google Shape;249;p36"/>
          <p:cNvSpPr txBox="1"/>
          <p:nvPr>
            <p:ph idx="1" type="body"/>
          </p:nvPr>
        </p:nvSpPr>
        <p:spPr>
          <a:xfrm>
            <a:off x="822960" y="1100628"/>
            <a:ext cx="7521000" cy="3579900"/>
          </a:xfrm>
          <a:prstGeom prst="rect">
            <a:avLst/>
          </a:prstGeom>
          <a:noFill/>
          <a:ln>
            <a:noFill/>
          </a:ln>
        </p:spPr>
        <p:txBody>
          <a:bodyPr anchorCtr="0" anchor="t" bIns="45700" lIns="91425" spcFirstLastPara="1" rIns="91425" wrap="square" tIns="45700">
            <a:noAutofit/>
          </a:bodyPr>
          <a:lstStyle/>
          <a:p>
            <a:pPr indent="-311150" lvl="0" marL="514350" rtl="0" algn="l">
              <a:lnSpc>
                <a:spcPct val="100000"/>
              </a:lnSpc>
              <a:spcBef>
                <a:spcPts val="800"/>
              </a:spcBef>
              <a:spcAft>
                <a:spcPts val="0"/>
              </a:spcAft>
              <a:buSzPts val="2000"/>
              <a:buFont typeface="Arial"/>
              <a:buChar char="•"/>
            </a:pPr>
            <a:r>
              <a:rPr lang="en-US" sz="2000"/>
              <a:t>Nitrous Oxide is a dissociative, causing auditory hallucinations (nangs)</a:t>
            </a:r>
            <a:endParaRPr sz="2000"/>
          </a:p>
          <a:p>
            <a:pPr indent="-311150" lvl="0" marL="514350" rtl="0" algn="l">
              <a:lnSpc>
                <a:spcPct val="100000"/>
              </a:lnSpc>
              <a:spcBef>
                <a:spcPts val="800"/>
              </a:spcBef>
              <a:spcAft>
                <a:spcPts val="0"/>
              </a:spcAft>
              <a:buSzPts val="2000"/>
              <a:buFont typeface="Arial"/>
              <a:buChar char="•"/>
            </a:pPr>
            <a:r>
              <a:rPr lang="en-US" sz="2000"/>
              <a:t>Nitrous Oxide has complex metabolism, and stimulates dopamine pathways, causing euphoria and causing addictive behaviors, aka finishing the whole box</a:t>
            </a:r>
            <a:endParaRPr sz="2000"/>
          </a:p>
          <a:p>
            <a:pPr indent="-311150" lvl="0" marL="514350" rtl="0" algn="l">
              <a:lnSpc>
                <a:spcPct val="100000"/>
              </a:lnSpc>
              <a:spcBef>
                <a:spcPts val="800"/>
              </a:spcBef>
              <a:spcAft>
                <a:spcPts val="0"/>
              </a:spcAft>
              <a:buSzPts val="2000"/>
              <a:buFont typeface="Arial"/>
              <a:buChar char="•"/>
            </a:pPr>
            <a:r>
              <a:rPr lang="en-US" sz="2000"/>
              <a:t>Due to its similarity to nitric acid, it causes vasodilation of smooth tissue aka a boner </a:t>
            </a:r>
            <a:endParaRPr sz="2000"/>
          </a:p>
        </p:txBody>
      </p:sp>
      <p:sp>
        <p:nvSpPr>
          <p:cNvPr id="250" name="Google Shape;250;p36"/>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251" name="Google Shape;251;p36"/>
          <p:cNvPicPr preferRelativeResize="0"/>
          <p:nvPr/>
        </p:nvPicPr>
        <p:blipFill>
          <a:blip r:embed="rId3">
            <a:alphaModFix/>
          </a:blip>
          <a:stretch>
            <a:fillRect/>
          </a:stretch>
        </p:blipFill>
        <p:spPr>
          <a:xfrm>
            <a:off x="4444825" y="3733800"/>
            <a:ext cx="3899124" cy="2590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7"/>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lang="en-US"/>
              <a:t>VITAMIN B-12</a:t>
            </a:r>
            <a:endParaRPr/>
          </a:p>
        </p:txBody>
      </p:sp>
      <p:sp>
        <p:nvSpPr>
          <p:cNvPr id="257" name="Google Shape;257;p37"/>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258" name="Google Shape;258;p37"/>
          <p:cNvPicPr preferRelativeResize="0"/>
          <p:nvPr/>
        </p:nvPicPr>
        <p:blipFill rotWithShape="1">
          <a:blip r:embed="rId3">
            <a:alphaModFix/>
          </a:blip>
          <a:srcRect b="0" l="0" r="0" t="0"/>
          <a:stretch/>
        </p:blipFill>
        <p:spPr>
          <a:xfrm>
            <a:off x="822959" y="1209201"/>
            <a:ext cx="3906097" cy="4516686"/>
          </a:xfrm>
          <a:prstGeom prst="rect">
            <a:avLst/>
          </a:prstGeom>
          <a:noFill/>
          <a:ln>
            <a:noFill/>
          </a:ln>
        </p:spPr>
      </p:pic>
      <p:sp>
        <p:nvSpPr>
          <p:cNvPr id="259" name="Google Shape;259;p37"/>
          <p:cNvSpPr txBox="1"/>
          <p:nvPr/>
        </p:nvSpPr>
        <p:spPr>
          <a:xfrm>
            <a:off x="5210629" y="1117600"/>
            <a:ext cx="3628571" cy="41075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0" name="Google Shape;260;p37"/>
          <p:cNvSpPr txBox="1"/>
          <p:nvPr/>
        </p:nvSpPr>
        <p:spPr>
          <a:xfrm>
            <a:off x="5152571" y="725714"/>
            <a:ext cx="3411000" cy="5910600"/>
          </a:xfrm>
          <a:prstGeom prst="rect">
            <a:avLst/>
          </a:prstGeom>
          <a:noFill/>
          <a:ln>
            <a:noFill/>
          </a:ln>
        </p:spPr>
        <p:txBody>
          <a:bodyPr anchorCtr="0" anchor="t" bIns="45700" lIns="91425" spcFirstLastPara="1" rIns="91425" wrap="square" tIns="45700">
            <a:spAutoFit/>
          </a:bodyPr>
          <a:lstStyle/>
          <a:p>
            <a:pPr indent="-3111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Largest and most structurally complex vitamin</a:t>
            </a:r>
            <a:endParaRPr sz="1800"/>
          </a:p>
          <a:p>
            <a:pPr indent="-3111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In literally every cell of your body</a:t>
            </a:r>
            <a:endParaRPr sz="1800"/>
          </a:p>
          <a:p>
            <a:pPr indent="-3111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Only produced by bacteria and archea</a:t>
            </a:r>
            <a:endParaRPr b="0" i="0" sz="1800" u="none" cap="none" strike="noStrike">
              <a:solidFill>
                <a:srgbClr val="000000"/>
              </a:solidFill>
              <a:latin typeface="Arial"/>
              <a:ea typeface="Arial"/>
              <a:cs typeface="Arial"/>
              <a:sym typeface="Arial"/>
            </a:endParaRPr>
          </a:p>
          <a:p>
            <a:pPr indent="-3111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Unusual due to the charged cobalt atom in the middle of the “flower”</a:t>
            </a:r>
            <a:endParaRPr sz="1800"/>
          </a:p>
          <a:p>
            <a:pPr indent="-3111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Found in milk, meat, shellfish, tempeh, nori, or supplements</a:t>
            </a:r>
            <a:endParaRPr sz="1800"/>
          </a:p>
          <a:p>
            <a:pPr indent="-3111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Important neuroprotective</a:t>
            </a:r>
            <a:endParaRPr sz="1800"/>
          </a:p>
          <a:p>
            <a:pPr indent="-3111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Used in energy and myelin production</a:t>
            </a:r>
            <a:endParaRPr b="0"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Yeah, so?</a:t>
            </a:r>
            <a:endParaRPr sz="1800"/>
          </a:p>
          <a:p>
            <a:pPr indent="0" lvl="0" marL="0" marR="0" rtl="0" algn="ctr">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The charge in Nitrous Oxide strips the cobalt from B-12, inactivating it, and causes damage to myelin.</a:t>
            </a:r>
            <a:endParaRPr sz="1800"/>
          </a:p>
        </p:txBody>
      </p:sp>
      <p:pic>
        <p:nvPicPr>
          <p:cNvPr descr="Nitrous oxide's canonical forms" id="261" name="Google Shape;261;p37"/>
          <p:cNvPicPr preferRelativeResize="0"/>
          <p:nvPr/>
        </p:nvPicPr>
        <p:blipFill rotWithShape="1">
          <a:blip r:embed="rId4">
            <a:alphaModFix/>
          </a:blip>
          <a:srcRect b="0" l="0" r="0" t="0"/>
          <a:stretch/>
        </p:blipFill>
        <p:spPr>
          <a:xfrm>
            <a:off x="5520583" y="4996556"/>
            <a:ext cx="2674982" cy="525244"/>
          </a:xfrm>
          <a:prstGeom prst="rect">
            <a:avLst/>
          </a:prstGeom>
          <a:noFill/>
          <a:ln>
            <a:noFill/>
          </a:ln>
        </p:spPr>
      </p:pic>
      <p:sp>
        <p:nvSpPr>
          <p:cNvPr id="262" name="Google Shape;262;p37"/>
          <p:cNvSpPr/>
          <p:nvPr/>
        </p:nvSpPr>
        <p:spPr>
          <a:xfrm>
            <a:off x="2933700" y="2578100"/>
            <a:ext cx="2277000" cy="216000"/>
          </a:xfrm>
          <a:prstGeom prst="leftArrow">
            <a:avLst>
              <a:gd fmla="val 50000" name="adj1"/>
              <a:gd fmla="val 50000" name="adj2"/>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8"/>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GETTING FAT</a:t>
            </a:r>
            <a:endParaRPr b="0" i="0" sz="2800" u="none" cap="none" strike="noStrike">
              <a:solidFill>
                <a:schemeClr val="dk1"/>
              </a:solidFill>
              <a:latin typeface="Arial"/>
              <a:ea typeface="Arial"/>
              <a:cs typeface="Arial"/>
              <a:sym typeface="Arial"/>
            </a:endParaRPr>
          </a:p>
        </p:txBody>
      </p:sp>
      <p:sp>
        <p:nvSpPr>
          <p:cNvPr id="268" name="Google Shape;268;p38"/>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269" name="Google Shape;269;p38"/>
          <p:cNvSpPr txBox="1"/>
          <p:nvPr/>
        </p:nvSpPr>
        <p:spPr>
          <a:xfrm>
            <a:off x="570725" y="5203675"/>
            <a:ext cx="84210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00" u="none" cap="none" strike="noStrike">
                <a:solidFill>
                  <a:srgbClr val="000000"/>
                </a:solidFill>
              </a:rPr>
              <a:t>The myelin sheath insulates the signal as it travels down the neuron. When the sheath gets damaged, the signal degrades, causing neurological damage.</a:t>
            </a:r>
            <a:endParaRPr b="1" sz="2200"/>
          </a:p>
        </p:txBody>
      </p:sp>
      <p:pic>
        <p:nvPicPr>
          <p:cNvPr id="270" name="Google Shape;270;p38"/>
          <p:cNvPicPr preferRelativeResize="0"/>
          <p:nvPr/>
        </p:nvPicPr>
        <p:blipFill rotWithShape="1">
          <a:blip r:embed="rId3">
            <a:alphaModFix/>
          </a:blip>
          <a:srcRect b="7748" l="0" r="0" t="15227"/>
          <a:stretch/>
        </p:blipFill>
        <p:spPr>
          <a:xfrm>
            <a:off x="138125" y="1089028"/>
            <a:ext cx="8839200" cy="36580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9"/>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lang="en-US"/>
              <a:t>PROTECT THAT SHEATH, YO</a:t>
            </a:r>
            <a:endParaRPr/>
          </a:p>
        </p:txBody>
      </p:sp>
      <p:sp>
        <p:nvSpPr>
          <p:cNvPr id="276" name="Google Shape;276;p39"/>
          <p:cNvSpPr txBox="1"/>
          <p:nvPr>
            <p:ph idx="1" type="body"/>
          </p:nvPr>
        </p:nvSpPr>
        <p:spPr>
          <a:xfrm>
            <a:off x="822960" y="1100628"/>
            <a:ext cx="7521000" cy="3579900"/>
          </a:xfrm>
          <a:prstGeom prst="rect">
            <a:avLst/>
          </a:prstGeom>
          <a:noFill/>
          <a:ln>
            <a:noFill/>
          </a:ln>
        </p:spPr>
        <p:txBody>
          <a:bodyPr anchorCtr="0" anchor="t" bIns="45700" lIns="91425" spcFirstLastPara="1" rIns="91425" wrap="square" tIns="45700">
            <a:noAutofit/>
          </a:bodyPr>
          <a:lstStyle/>
          <a:p>
            <a:pPr indent="-317500" lvl="0" marL="514350" rtl="0" algn="l">
              <a:lnSpc>
                <a:spcPct val="100000"/>
              </a:lnSpc>
              <a:spcBef>
                <a:spcPts val="800"/>
              </a:spcBef>
              <a:spcAft>
                <a:spcPts val="0"/>
              </a:spcAft>
              <a:buSzPts val="2100"/>
              <a:buFont typeface="Arial"/>
              <a:buChar char="•"/>
            </a:pPr>
            <a:r>
              <a:rPr lang="en-US" sz="2100"/>
              <a:t>Supplements</a:t>
            </a:r>
            <a:endParaRPr sz="2100"/>
          </a:p>
          <a:p>
            <a:pPr indent="-317500" lvl="1" marL="971550" rtl="0" algn="l">
              <a:lnSpc>
                <a:spcPct val="100000"/>
              </a:lnSpc>
              <a:spcBef>
                <a:spcPts val="300"/>
              </a:spcBef>
              <a:spcAft>
                <a:spcPts val="0"/>
              </a:spcAft>
              <a:buSzPts val="2100"/>
              <a:buFont typeface="Arial"/>
              <a:buChar char="•"/>
            </a:pPr>
            <a:r>
              <a:rPr lang="en-US" sz="2100"/>
              <a:t>Vitamin B-12 (Cyanocobalamin) – 500 mcg – Replace lost B-12</a:t>
            </a:r>
            <a:endParaRPr sz="2100"/>
          </a:p>
          <a:p>
            <a:pPr indent="-317500" lvl="1" marL="971550" rtl="0" algn="l">
              <a:lnSpc>
                <a:spcPct val="100000"/>
              </a:lnSpc>
              <a:spcBef>
                <a:spcPts val="300"/>
              </a:spcBef>
              <a:spcAft>
                <a:spcPts val="0"/>
              </a:spcAft>
              <a:buSzPts val="2100"/>
              <a:buFont typeface="Arial"/>
              <a:buChar char="•"/>
            </a:pPr>
            <a:r>
              <a:rPr lang="en-US" sz="2100"/>
              <a:t>L-Methionine – 500 mg - reduces toxicity from B-12 loss</a:t>
            </a:r>
            <a:endParaRPr sz="2100"/>
          </a:p>
          <a:p>
            <a:pPr indent="-184150" lvl="0" marL="514350" rtl="0" algn="l">
              <a:lnSpc>
                <a:spcPct val="100000"/>
              </a:lnSpc>
              <a:spcBef>
                <a:spcPts val="800"/>
              </a:spcBef>
              <a:spcAft>
                <a:spcPts val="0"/>
              </a:spcAft>
              <a:buSzPts val="1600"/>
              <a:buFont typeface="Arial"/>
              <a:buNone/>
            </a:pPr>
            <a:r>
              <a:t/>
            </a:r>
            <a:endParaRPr sz="2100"/>
          </a:p>
          <a:p>
            <a:pPr indent="-317500" lvl="0" marL="514350" rtl="0" algn="l">
              <a:lnSpc>
                <a:spcPct val="100000"/>
              </a:lnSpc>
              <a:spcBef>
                <a:spcPts val="800"/>
              </a:spcBef>
              <a:spcAft>
                <a:spcPts val="0"/>
              </a:spcAft>
              <a:buSzPts val="2100"/>
              <a:buFont typeface="Arial"/>
              <a:buChar char="•"/>
            </a:pPr>
            <a:r>
              <a:rPr lang="en-US" sz="2100"/>
              <a:t>Mix some air in – much of the toxicity is actually from hypoxia (lack of oxygen)</a:t>
            </a:r>
            <a:endParaRPr sz="2100"/>
          </a:p>
          <a:p>
            <a:pPr indent="-317500" lvl="1" marL="971550" rtl="0" algn="l">
              <a:lnSpc>
                <a:spcPct val="100000"/>
              </a:lnSpc>
              <a:spcBef>
                <a:spcPts val="300"/>
              </a:spcBef>
              <a:spcAft>
                <a:spcPts val="0"/>
              </a:spcAft>
              <a:buSzPts val="2100"/>
              <a:buFont typeface="Arial"/>
              <a:buChar char="•"/>
            </a:pPr>
            <a:r>
              <a:rPr lang="en-US" sz="2100"/>
              <a:t>Blue lips, nails, toes (cyanosis)</a:t>
            </a:r>
            <a:endParaRPr sz="2100"/>
          </a:p>
          <a:p>
            <a:pPr indent="-317500" lvl="1" marL="971550" rtl="0" algn="l">
              <a:lnSpc>
                <a:spcPct val="100000"/>
              </a:lnSpc>
              <a:spcBef>
                <a:spcPts val="300"/>
              </a:spcBef>
              <a:spcAft>
                <a:spcPts val="0"/>
              </a:spcAft>
              <a:buSzPts val="2100"/>
              <a:buFont typeface="Arial"/>
              <a:buChar char="•"/>
            </a:pPr>
            <a:r>
              <a:rPr lang="en-US" sz="2100"/>
              <a:t>Nitrous Oxide is exhaled mostly unprocessed (0.004% metabolized), but the oxygen from it gets consumed</a:t>
            </a:r>
            <a:endParaRPr sz="2100"/>
          </a:p>
          <a:p>
            <a:pPr indent="-317500" lvl="0" marL="514350" rtl="0" algn="l">
              <a:lnSpc>
                <a:spcPct val="100000"/>
              </a:lnSpc>
              <a:spcBef>
                <a:spcPts val="800"/>
              </a:spcBef>
              <a:spcAft>
                <a:spcPts val="0"/>
              </a:spcAft>
              <a:buSzPts val="2100"/>
              <a:buFont typeface="Arial"/>
              <a:buChar char="•"/>
            </a:pPr>
            <a:r>
              <a:rPr lang="en-US" sz="2100"/>
              <a:t>Give yourself some time between experiences</a:t>
            </a:r>
            <a:endParaRPr sz="2100"/>
          </a:p>
          <a:p>
            <a:pPr indent="-317500" lvl="1" marL="971550" rtl="0" algn="l">
              <a:lnSpc>
                <a:spcPct val="100000"/>
              </a:lnSpc>
              <a:spcBef>
                <a:spcPts val="300"/>
              </a:spcBef>
              <a:spcAft>
                <a:spcPts val="0"/>
              </a:spcAft>
              <a:buSzPts val="2100"/>
              <a:buFont typeface="Arial"/>
              <a:buChar char="•"/>
            </a:pPr>
            <a:r>
              <a:rPr lang="en-US" sz="2100"/>
              <a:t>Most healthy people have reserves of B-12</a:t>
            </a:r>
            <a:endParaRPr sz="2100"/>
          </a:p>
          <a:p>
            <a:pPr indent="-317500" lvl="1" marL="971550" rtl="0" algn="l">
              <a:lnSpc>
                <a:spcPct val="100000"/>
              </a:lnSpc>
              <a:spcBef>
                <a:spcPts val="300"/>
              </a:spcBef>
              <a:spcAft>
                <a:spcPts val="0"/>
              </a:spcAft>
              <a:buSzPts val="2100"/>
              <a:buFont typeface="Arial"/>
              <a:buChar char="•"/>
            </a:pPr>
            <a:r>
              <a:rPr lang="en-US" sz="2100"/>
              <a:t>If you’ve had an experience, give it some time to build back up</a:t>
            </a:r>
            <a:endParaRPr sz="2100"/>
          </a:p>
        </p:txBody>
      </p:sp>
      <p:sp>
        <p:nvSpPr>
          <p:cNvPr id="277" name="Google Shape;277;p39"/>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0"/>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WHAT A LONG, STRANGE TRIP IT’S BEEN</a:t>
            </a:r>
            <a:endParaRPr b="0" i="0" sz="2800" u="none" cap="none" strike="noStrike">
              <a:solidFill>
                <a:schemeClr val="dk1"/>
              </a:solidFill>
              <a:latin typeface="Arial"/>
              <a:ea typeface="Arial"/>
              <a:cs typeface="Arial"/>
              <a:sym typeface="Arial"/>
            </a:endParaRPr>
          </a:p>
        </p:txBody>
      </p:sp>
      <p:sp>
        <p:nvSpPr>
          <p:cNvPr id="283" name="Google Shape;283;p40"/>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284" name="Google Shape;284;p40"/>
          <p:cNvPicPr preferRelativeResize="0"/>
          <p:nvPr>
            <p:ph idx="1" type="body"/>
          </p:nvPr>
        </p:nvPicPr>
        <p:blipFill rotWithShape="1">
          <a:blip r:embed="rId3">
            <a:alphaModFix/>
          </a:blip>
          <a:srcRect b="0" l="0" r="0" t="0"/>
          <a:stretch/>
        </p:blipFill>
        <p:spPr>
          <a:xfrm>
            <a:off x="694905" y="1100138"/>
            <a:ext cx="2592138" cy="3579812"/>
          </a:xfrm>
          <a:prstGeom prst="rect">
            <a:avLst/>
          </a:prstGeom>
          <a:noFill/>
          <a:ln>
            <a:noFill/>
          </a:ln>
        </p:spPr>
      </p:pic>
      <p:sp>
        <p:nvSpPr>
          <p:cNvPr id="285" name="Google Shape;285;p40"/>
          <p:cNvSpPr txBox="1"/>
          <p:nvPr/>
        </p:nvSpPr>
        <p:spPr>
          <a:xfrm>
            <a:off x="482600" y="5003800"/>
            <a:ext cx="28668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LSD-25</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L, Acid, Lucy, Tabs, Doses</a:t>
            </a:r>
            <a:endParaRPr b="1" i="0" sz="1800" u="none" cap="none" strike="noStrike">
              <a:solidFill>
                <a:schemeClr val="dk1"/>
              </a:solidFill>
              <a:latin typeface="Arial"/>
              <a:ea typeface="Arial"/>
              <a:cs typeface="Arial"/>
              <a:sym typeface="Arial"/>
            </a:endParaRPr>
          </a:p>
        </p:txBody>
      </p:sp>
      <p:sp>
        <p:nvSpPr>
          <p:cNvPr id="286" name="Google Shape;286;p40"/>
          <p:cNvSpPr txBox="1"/>
          <p:nvPr/>
        </p:nvSpPr>
        <p:spPr>
          <a:xfrm>
            <a:off x="3771900" y="1100138"/>
            <a:ext cx="4965700" cy="3693319"/>
          </a:xfrm>
          <a:prstGeom prst="rect">
            <a:avLst/>
          </a:prstGeom>
          <a:noFill/>
          <a:ln>
            <a:noFill/>
          </a:ln>
        </p:spPr>
        <p:txBody>
          <a:bodyPr anchorCtr="0" anchor="t" bIns="45700" lIns="91425" spcFirstLastPara="1" rIns="91425" wrap="square" tIns="45700">
            <a:noAutofit/>
          </a:bodyPr>
          <a:lstStyle/>
          <a:p>
            <a:pPr indent="-323850" lvl="0" marL="2857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First synthesized by Albert Hoffman</a:t>
            </a:r>
            <a:endParaRPr b="0" i="0" sz="2000" u="none" cap="none" strike="noStrike">
              <a:solidFill>
                <a:srgbClr val="000000"/>
              </a:solidFill>
              <a:latin typeface="Arial"/>
              <a:ea typeface="Arial"/>
              <a:cs typeface="Arial"/>
              <a:sym typeface="Arial"/>
            </a:endParaRPr>
          </a:p>
          <a:p>
            <a:pPr indent="-323850" lvl="1" marL="7429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November 16, 1938</a:t>
            </a:r>
            <a:endParaRPr b="0" i="0" sz="2000" u="none" cap="none" strike="noStrike">
              <a:solidFill>
                <a:srgbClr val="000000"/>
              </a:solidFill>
              <a:latin typeface="Arial"/>
              <a:ea typeface="Arial"/>
              <a:cs typeface="Arial"/>
              <a:sym typeface="Arial"/>
            </a:endParaRPr>
          </a:p>
          <a:p>
            <a:pPr indent="-323850" lvl="0" marL="2857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First intentional trip</a:t>
            </a:r>
            <a:endParaRPr b="0" i="0" sz="2000" u="none" cap="none" strike="noStrike">
              <a:solidFill>
                <a:srgbClr val="000000"/>
              </a:solidFill>
              <a:latin typeface="Arial"/>
              <a:ea typeface="Arial"/>
              <a:cs typeface="Arial"/>
              <a:sym typeface="Arial"/>
            </a:endParaRPr>
          </a:p>
          <a:p>
            <a:pPr indent="-323850" lvl="1" marL="7429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April 19</a:t>
            </a:r>
            <a:r>
              <a:rPr b="0" baseline="30000" i="0" lang="en-US" sz="2400" u="none" cap="none" strike="noStrike">
                <a:solidFill>
                  <a:schemeClr val="dk1"/>
                </a:solidFill>
                <a:latin typeface="Arial"/>
                <a:ea typeface="Arial"/>
                <a:cs typeface="Arial"/>
                <a:sym typeface="Arial"/>
              </a:rPr>
              <a:t>th</a:t>
            </a:r>
            <a:r>
              <a:rPr b="0" i="0" lang="en-US" sz="2400" u="none" cap="none" strike="noStrike">
                <a:solidFill>
                  <a:schemeClr val="dk1"/>
                </a:solidFill>
                <a:latin typeface="Arial"/>
                <a:ea typeface="Arial"/>
                <a:cs typeface="Arial"/>
                <a:sym typeface="Arial"/>
              </a:rPr>
              <a:t>, 1943 (Bicycle Day)</a:t>
            </a:r>
            <a:endParaRPr b="0" i="0" sz="2000" u="none" cap="none" strike="noStrike">
              <a:solidFill>
                <a:srgbClr val="000000"/>
              </a:solidFill>
              <a:latin typeface="Arial"/>
              <a:ea typeface="Arial"/>
              <a:cs typeface="Arial"/>
              <a:sym typeface="Arial"/>
            </a:endParaRPr>
          </a:p>
          <a:p>
            <a:pPr indent="-323850" lvl="0" marL="2857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Used throughout the 60s</a:t>
            </a:r>
            <a:endParaRPr b="0" i="0" sz="2000" u="none" cap="none" strike="noStrike">
              <a:solidFill>
                <a:srgbClr val="000000"/>
              </a:solidFill>
              <a:latin typeface="Arial"/>
              <a:ea typeface="Arial"/>
              <a:cs typeface="Arial"/>
              <a:sym typeface="Arial"/>
            </a:endParaRPr>
          </a:p>
          <a:p>
            <a:pPr indent="-323850" lvl="0" marL="2857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Made illegal on Oct 24</a:t>
            </a:r>
            <a:r>
              <a:rPr b="0" baseline="30000" i="0" lang="en-US" sz="2400" u="none" cap="none" strike="noStrike">
                <a:solidFill>
                  <a:schemeClr val="dk1"/>
                </a:solidFill>
                <a:latin typeface="Arial"/>
                <a:ea typeface="Arial"/>
                <a:cs typeface="Arial"/>
                <a:sym typeface="Arial"/>
              </a:rPr>
              <a:t>th</a:t>
            </a:r>
            <a:r>
              <a:rPr b="0" i="0" lang="en-US" sz="2400" u="none" cap="none" strike="noStrike">
                <a:solidFill>
                  <a:schemeClr val="dk1"/>
                </a:solidFill>
                <a:latin typeface="Arial"/>
                <a:ea typeface="Arial"/>
                <a:cs typeface="Arial"/>
                <a:sym typeface="Arial"/>
              </a:rPr>
              <a:t>, 1968</a:t>
            </a:r>
            <a:endParaRPr b="0" i="0" sz="2000" u="none" cap="none" strike="noStrike">
              <a:solidFill>
                <a:srgbClr val="000000"/>
              </a:solidFill>
              <a:latin typeface="Arial"/>
              <a:ea typeface="Arial"/>
              <a:cs typeface="Arial"/>
              <a:sym typeface="Arial"/>
            </a:endParaRPr>
          </a:p>
          <a:p>
            <a:pPr indent="-323850" lvl="0" marL="2857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Produced from ergot alkaloids</a:t>
            </a:r>
            <a:endParaRPr b="0" i="0" sz="2000" u="none" cap="none" strike="noStrike">
              <a:solidFill>
                <a:srgbClr val="000000"/>
              </a:solidFill>
              <a:latin typeface="Arial"/>
              <a:ea typeface="Arial"/>
              <a:cs typeface="Arial"/>
              <a:sym typeface="Arial"/>
            </a:endParaRPr>
          </a:p>
          <a:p>
            <a:pPr indent="-323850" lvl="1" marL="7429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Salem Witch Trials</a:t>
            </a:r>
            <a:endParaRPr b="0" i="0" sz="2000" u="none" cap="none" strike="noStrike">
              <a:solidFill>
                <a:srgbClr val="000000"/>
              </a:solidFill>
              <a:latin typeface="Arial"/>
              <a:ea typeface="Arial"/>
              <a:cs typeface="Arial"/>
              <a:sym typeface="Arial"/>
            </a:endParaRPr>
          </a:p>
          <a:p>
            <a:pPr indent="-323850" lvl="0" marL="2857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Active in micrograms (thousandths of milligrams)</a:t>
            </a:r>
            <a:endParaRPr b="0" i="0" sz="2000" u="none" cap="none" strike="noStrike">
              <a:solidFill>
                <a:srgbClr val="000000"/>
              </a:solidFill>
              <a:latin typeface="Arial"/>
              <a:ea typeface="Arial"/>
              <a:cs typeface="Arial"/>
              <a:sym typeface="Arial"/>
            </a:endParaRPr>
          </a:p>
          <a:p>
            <a:pPr indent="-323850" lvl="0" marL="2857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1 recorded death</a:t>
            </a:r>
            <a:endParaRPr b="0" i="0" sz="2000" u="none" cap="none" strike="noStrike">
              <a:solidFill>
                <a:srgbClr val="000000"/>
              </a:solidFill>
              <a:latin typeface="Arial"/>
              <a:ea typeface="Arial"/>
              <a:cs typeface="Arial"/>
              <a:sym typeface="Arial"/>
            </a:endParaRPr>
          </a:p>
          <a:p>
            <a:pPr indent="-323850" lvl="1" marL="7429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Circus elephant injected with 1kg (1 billion doses)</a:t>
            </a:r>
            <a:endParaRPr b="0" i="0" sz="20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1"/>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THIS IS YOUR BRAIN ON DRUGS</a:t>
            </a:r>
            <a:endParaRPr b="0" i="0" sz="2800" u="none" cap="none" strike="noStrike">
              <a:solidFill>
                <a:schemeClr val="dk1"/>
              </a:solidFill>
              <a:latin typeface="Arial"/>
              <a:ea typeface="Arial"/>
              <a:cs typeface="Arial"/>
              <a:sym typeface="Arial"/>
            </a:endParaRPr>
          </a:p>
        </p:txBody>
      </p:sp>
      <p:sp>
        <p:nvSpPr>
          <p:cNvPr id="292" name="Google Shape;292;p41"/>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293" name="Google Shape;293;p41"/>
          <p:cNvPicPr preferRelativeResize="0"/>
          <p:nvPr>
            <p:ph idx="1" type="body"/>
          </p:nvPr>
        </p:nvPicPr>
        <p:blipFill rotWithShape="1">
          <a:blip r:embed="rId3">
            <a:alphaModFix/>
          </a:blip>
          <a:srcRect b="17162" l="9136" r="16454" t="4006"/>
          <a:stretch/>
        </p:blipFill>
        <p:spPr>
          <a:xfrm>
            <a:off x="388354" y="1054100"/>
            <a:ext cx="4590046" cy="4862722"/>
          </a:xfrm>
          <a:prstGeom prst="rect">
            <a:avLst/>
          </a:prstGeom>
          <a:noFill/>
          <a:ln>
            <a:noFill/>
          </a:ln>
        </p:spPr>
      </p:pic>
      <p:sp>
        <p:nvSpPr>
          <p:cNvPr id="294" name="Google Shape;294;p41"/>
          <p:cNvSpPr txBox="1"/>
          <p:nvPr/>
        </p:nvSpPr>
        <p:spPr>
          <a:xfrm>
            <a:off x="4978400" y="914400"/>
            <a:ext cx="3670300" cy="286232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How you experience the world: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eriod"/>
            </a:pPr>
            <a:r>
              <a:rPr b="0" i="0" lang="en-US" sz="1800" u="none" cap="none" strike="noStrike">
                <a:solidFill>
                  <a:schemeClr val="dk1"/>
                </a:solidFill>
                <a:latin typeface="Arial"/>
                <a:ea typeface="Arial"/>
                <a:cs typeface="Arial"/>
                <a:sym typeface="Arial"/>
              </a:rPr>
              <a:t>LSD tightens up your thalamus, allowing less actual input in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eriod"/>
            </a:pPr>
            <a:r>
              <a:rPr b="0" i="0" lang="en-US" sz="1800" u="none" cap="none" strike="noStrike">
                <a:solidFill>
                  <a:schemeClr val="dk1"/>
                </a:solidFill>
                <a:latin typeface="Arial"/>
                <a:ea typeface="Arial"/>
                <a:cs typeface="Arial"/>
                <a:sym typeface="Arial"/>
              </a:rPr>
              <a:t>Your brain compensates by increasing your “brain speed”</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eriod"/>
            </a:pPr>
            <a:r>
              <a:rPr b="0" i="0" lang="en-US" sz="1800" u="none" cap="none" strike="noStrike">
                <a:solidFill>
                  <a:schemeClr val="dk1"/>
                </a:solidFill>
                <a:latin typeface="Arial"/>
                <a:ea typeface="Arial"/>
                <a:cs typeface="Arial"/>
                <a:sym typeface="Arial"/>
              </a:rPr>
              <a:t>Your brain “fills in the gaps” using your thoughts, memories and emotions </a:t>
            </a:r>
            <a:endParaRPr b="0" i="0" sz="1400" u="none" cap="none" strike="noStrike">
              <a:solidFill>
                <a:srgbClr val="000000"/>
              </a:solidFill>
              <a:latin typeface="Arial"/>
              <a:ea typeface="Arial"/>
              <a:cs typeface="Arial"/>
              <a:sym typeface="Arial"/>
            </a:endParaRPr>
          </a:p>
          <a:p>
            <a:pPr indent="-228600" lvl="0" marL="34290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295" name="Google Shape;295;p41"/>
          <p:cNvCxnSpPr/>
          <p:nvPr/>
        </p:nvCxnSpPr>
        <p:spPr>
          <a:xfrm flipH="1" rot="5400000">
            <a:off x="1727900" y="3999822"/>
            <a:ext cx="2843400" cy="990600"/>
          </a:xfrm>
          <a:prstGeom prst="curvedConnector3">
            <a:avLst>
              <a:gd fmla="val 54466" name="adj1"/>
            </a:avLst>
          </a:prstGeom>
          <a:noFill/>
          <a:ln cap="flat" cmpd="sng" w="57150">
            <a:solidFill>
              <a:schemeClr val="dk1"/>
            </a:solidFill>
            <a:prstDash val="solid"/>
            <a:round/>
            <a:headEnd len="sm" w="sm" type="none"/>
            <a:tailEnd len="med" w="med" type="stealth"/>
          </a:ln>
          <a:effectLst>
            <a:outerShdw blurRad="40000" rotWithShape="0" dir="5400000" dist="23000">
              <a:srgbClr val="000000">
                <a:alpha val="34509"/>
              </a:srgbClr>
            </a:outerShdw>
          </a:effectLst>
        </p:spPr>
      </p:cxnSp>
      <p:cxnSp>
        <p:nvCxnSpPr>
          <p:cNvPr id="296" name="Google Shape;296;p41"/>
          <p:cNvCxnSpPr/>
          <p:nvPr/>
        </p:nvCxnSpPr>
        <p:spPr>
          <a:xfrm flipH="1" rot="10800000">
            <a:off x="2895600" y="2413100"/>
            <a:ext cx="1181100" cy="660300"/>
          </a:xfrm>
          <a:prstGeom prst="curvedConnector3">
            <a:avLst>
              <a:gd fmla="val 50000" name="adj1"/>
            </a:avLst>
          </a:prstGeom>
          <a:noFill/>
          <a:ln cap="flat" cmpd="sng" w="57150">
            <a:solidFill>
              <a:schemeClr val="dk1"/>
            </a:solidFill>
            <a:prstDash val="solid"/>
            <a:round/>
            <a:headEnd len="sm" w="sm" type="none"/>
            <a:tailEnd len="med" w="med" type="stealth"/>
          </a:ln>
          <a:effectLst>
            <a:outerShdw blurRad="40000" rotWithShape="0" dir="5400000" dist="23000">
              <a:srgbClr val="000000">
                <a:alpha val="34509"/>
              </a:srgbClr>
            </a:outerShdw>
          </a:effectLst>
        </p:spPr>
      </p:cxnSp>
      <p:cxnSp>
        <p:nvCxnSpPr>
          <p:cNvPr id="297" name="Google Shape;297;p41"/>
          <p:cNvCxnSpPr/>
          <p:nvPr/>
        </p:nvCxnSpPr>
        <p:spPr>
          <a:xfrm rot="10800000">
            <a:off x="1650900" y="1879500"/>
            <a:ext cx="2425800" cy="368400"/>
          </a:xfrm>
          <a:prstGeom prst="curvedConnector3">
            <a:avLst>
              <a:gd fmla="val 50000" name="adj1"/>
            </a:avLst>
          </a:prstGeom>
          <a:noFill/>
          <a:ln cap="flat" cmpd="sng" w="57150">
            <a:solidFill>
              <a:schemeClr val="dk1"/>
            </a:solidFill>
            <a:prstDash val="solid"/>
            <a:round/>
            <a:headEnd len="sm" w="sm" type="none"/>
            <a:tailEnd len="med" w="med" type="stealth"/>
          </a:ln>
          <a:effectLst>
            <a:outerShdw blurRad="40000" rotWithShape="0" dir="5400000" dist="23000">
              <a:srgbClr val="000000">
                <a:alpha val="34509"/>
              </a:srgbClr>
            </a:outerShdw>
          </a:effectLst>
        </p:spPr>
      </p:cxnSp>
      <p:cxnSp>
        <p:nvCxnSpPr>
          <p:cNvPr id="298" name="Google Shape;298;p41"/>
          <p:cNvCxnSpPr/>
          <p:nvPr/>
        </p:nvCxnSpPr>
        <p:spPr>
          <a:xfrm>
            <a:off x="1219200" y="2247900"/>
            <a:ext cx="1022400" cy="723900"/>
          </a:xfrm>
          <a:prstGeom prst="curvedConnector3">
            <a:avLst>
              <a:gd fmla="val 50000" name="adj1"/>
            </a:avLst>
          </a:prstGeom>
          <a:noFill/>
          <a:ln cap="flat" cmpd="sng" w="57150">
            <a:solidFill>
              <a:schemeClr val="dk1"/>
            </a:solidFill>
            <a:prstDash val="solid"/>
            <a:round/>
            <a:headEnd len="sm" w="sm" type="none"/>
            <a:tailEnd len="med" w="med" type="stealth"/>
          </a:ln>
          <a:effectLst>
            <a:outerShdw blurRad="40000" rotWithShape="0" dir="5400000" dist="23000">
              <a:srgbClr val="000000">
                <a:alpha val="34509"/>
              </a:srgbClr>
            </a:outerShdw>
          </a:effectLst>
        </p:spPr>
      </p:cxnSp>
      <p:sp>
        <p:nvSpPr>
          <p:cNvPr id="299" name="Google Shape;299;p41"/>
          <p:cNvSpPr/>
          <p:nvPr/>
        </p:nvSpPr>
        <p:spPr>
          <a:xfrm>
            <a:off x="2241549" y="2501900"/>
            <a:ext cx="927100" cy="673100"/>
          </a:xfrm>
          <a:prstGeom prst="irregularSeal2">
            <a:avLst/>
          </a:prstGeom>
          <a:noFill/>
          <a:ln cap="flat" cmpd="sng" w="57150">
            <a:solidFill>
              <a:srgbClr val="66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00" name="Google Shape;300;p41"/>
          <p:cNvPicPr preferRelativeResize="0"/>
          <p:nvPr/>
        </p:nvPicPr>
        <p:blipFill rotWithShape="1">
          <a:blip r:embed="rId4">
            <a:alphaModFix/>
          </a:blip>
          <a:srcRect b="0" l="0" r="0" t="0"/>
          <a:stretch/>
        </p:blipFill>
        <p:spPr>
          <a:xfrm>
            <a:off x="5727700" y="3776722"/>
            <a:ext cx="1897063" cy="25634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2"/>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DON’T BELIEVE EVERYTHING YOU HEAR</a:t>
            </a:r>
            <a:endParaRPr b="0" i="0" sz="2800" u="none" cap="none" strike="noStrike">
              <a:solidFill>
                <a:schemeClr val="dk1"/>
              </a:solidFill>
              <a:latin typeface="Arial"/>
              <a:ea typeface="Arial"/>
              <a:cs typeface="Arial"/>
              <a:sym typeface="Arial"/>
            </a:endParaRPr>
          </a:p>
        </p:txBody>
      </p:sp>
      <p:sp>
        <p:nvSpPr>
          <p:cNvPr id="306" name="Google Shape;306;p42"/>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307" name="Google Shape;307;p42"/>
          <p:cNvSpPr txBox="1"/>
          <p:nvPr>
            <p:ph idx="1" type="body"/>
          </p:nvPr>
        </p:nvSpPr>
        <p:spPr>
          <a:xfrm>
            <a:off x="822960" y="997650"/>
            <a:ext cx="7520940" cy="5517450"/>
          </a:xfrm>
          <a:prstGeom prst="rect">
            <a:avLst/>
          </a:prstGeom>
          <a:solidFill>
            <a:schemeClr val="lt1"/>
          </a:solid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600"/>
              <a:buFont typeface="Arial"/>
              <a:buNone/>
            </a:pPr>
            <a:r>
              <a:rPr b="1" i="0" lang="en-US" sz="1600" u="none" cap="none" strike="noStrike">
                <a:solidFill>
                  <a:schemeClr val="dk1"/>
                </a:solidFill>
                <a:latin typeface="Arial"/>
                <a:ea typeface="Arial"/>
                <a:cs typeface="Arial"/>
                <a:sym typeface="Arial"/>
              </a:rPr>
              <a:t>LSD isn’t physically dangerous, but it can be psychologically stressful</a:t>
            </a:r>
            <a:endParaRPr/>
          </a:p>
          <a:p>
            <a:pPr indent="-342900" lvl="0" marL="342900" marR="0" rtl="0" algn="l">
              <a:lnSpc>
                <a:spcPct val="100000"/>
              </a:lnSpc>
              <a:spcBef>
                <a:spcPts val="8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Only 1 fatality in history (elephant)</a:t>
            </a:r>
            <a:endParaRPr/>
          </a:p>
          <a:p>
            <a:pPr indent="-342900" lvl="0" marL="342900" marR="0" rtl="0" algn="l">
              <a:lnSpc>
                <a:spcPct val="100000"/>
              </a:lnSpc>
              <a:spcBef>
                <a:spcPts val="8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Not particularly reactive with other drugs</a:t>
            </a:r>
            <a:endParaRPr/>
          </a:p>
          <a:p>
            <a:pPr indent="-164592" lvl="2" marL="402336" marR="0" rtl="0" algn="l">
              <a:lnSpc>
                <a:spcPct val="100000"/>
              </a:lnSpc>
              <a:spcBef>
                <a:spcPts val="300"/>
              </a:spcBef>
              <a:spcAft>
                <a:spcPts val="0"/>
              </a:spcAft>
              <a:buClr>
                <a:schemeClr val="accent2"/>
              </a:buClr>
              <a:buSzPts val="1600"/>
              <a:buFont typeface="Arial"/>
              <a:buChar char="•"/>
            </a:pPr>
            <a:r>
              <a:rPr b="0" i="0" lang="en-US" sz="1600" u="none" cap="none" strike="noStrike">
                <a:solidFill>
                  <a:schemeClr val="dk1"/>
                </a:solidFill>
                <a:latin typeface="Arial"/>
                <a:ea typeface="Arial"/>
                <a:cs typeface="Arial"/>
                <a:sym typeface="Arial"/>
              </a:rPr>
              <a:t>Don’t mix it with Tramadol (increases your risk for seizure) or stimulants (increases your chance of a “bad trip”)</a:t>
            </a:r>
            <a:endParaRPr b="0" i="0" sz="1600" u="none" cap="none" strike="noStrike">
              <a:solidFill>
                <a:schemeClr val="dk1"/>
              </a:solidFill>
              <a:latin typeface="Arial"/>
              <a:ea typeface="Arial"/>
              <a:cs typeface="Arial"/>
              <a:sym typeface="Arial"/>
            </a:endParaRPr>
          </a:p>
          <a:p>
            <a:pPr indent="-164592" lvl="2" marL="402336" marR="0" rtl="0" algn="l">
              <a:lnSpc>
                <a:spcPct val="100000"/>
              </a:lnSpc>
              <a:spcBef>
                <a:spcPts val="300"/>
              </a:spcBef>
              <a:spcAft>
                <a:spcPts val="0"/>
              </a:spcAft>
              <a:buClr>
                <a:schemeClr val="accent2"/>
              </a:buClr>
              <a:buSzPts val="1600"/>
              <a:buFont typeface="Arial"/>
              <a:buChar char="•"/>
            </a:pPr>
            <a:r>
              <a:rPr lang="en-US"/>
              <a:t>Can react unpredictably with certain antipsychotics and the conditions they treat</a:t>
            </a:r>
            <a:endParaRPr/>
          </a:p>
          <a:p>
            <a:pPr indent="0" lvl="0" marL="0" marR="0" rtl="0" algn="l">
              <a:lnSpc>
                <a:spcPct val="100000"/>
              </a:lnSpc>
              <a:spcBef>
                <a:spcPts val="800"/>
              </a:spcBef>
              <a:spcAft>
                <a:spcPts val="0"/>
              </a:spcAft>
              <a:buClr>
                <a:schemeClr val="dk1"/>
              </a:buClr>
              <a:buSzPts val="1600"/>
              <a:buFont typeface="Arial"/>
              <a:buNone/>
            </a:pPr>
            <a:r>
              <a:rPr b="0" i="0" lang="en-US" sz="1600" u="none" cap="none" strike="noStrike">
                <a:solidFill>
                  <a:schemeClr val="dk1"/>
                </a:solidFill>
                <a:latin typeface="Arial"/>
                <a:ea typeface="Arial"/>
                <a:cs typeface="Arial"/>
                <a:sym typeface="Arial"/>
              </a:rPr>
              <a:t>There are a lot of myths about it:</a:t>
            </a:r>
            <a:endParaRPr/>
          </a:p>
          <a:p>
            <a:pPr indent="-164592" lvl="2" marL="402336" marR="0" rtl="0" algn="l">
              <a:lnSpc>
                <a:spcPct val="100000"/>
              </a:lnSpc>
              <a:spcBef>
                <a:spcPts val="300"/>
              </a:spcBef>
              <a:spcAft>
                <a:spcPts val="0"/>
              </a:spcAft>
              <a:buClr>
                <a:schemeClr val="accent2"/>
              </a:buClr>
              <a:buSzPts val="1600"/>
              <a:buFont typeface="Arial"/>
              <a:buChar char="•"/>
            </a:pPr>
            <a:r>
              <a:rPr b="0" i="0" lang="en-US" sz="1600" u="none" cap="none" strike="noStrike">
                <a:solidFill>
                  <a:schemeClr val="dk1"/>
                </a:solidFill>
                <a:latin typeface="Arial"/>
                <a:ea typeface="Arial"/>
                <a:cs typeface="Arial"/>
                <a:sym typeface="Arial"/>
              </a:rPr>
              <a:t>“The guy who took 100 hits and now he thinks he’s an orange/glass of orange juice”</a:t>
            </a:r>
            <a:endParaRPr/>
          </a:p>
          <a:p>
            <a:pPr indent="-164592" lvl="2" marL="402336" marR="0" rtl="0" algn="l">
              <a:lnSpc>
                <a:spcPct val="100000"/>
              </a:lnSpc>
              <a:spcBef>
                <a:spcPts val="300"/>
              </a:spcBef>
              <a:spcAft>
                <a:spcPts val="0"/>
              </a:spcAft>
              <a:buClr>
                <a:schemeClr val="accent2"/>
              </a:buClr>
              <a:buSzPts val="1600"/>
              <a:buFont typeface="Arial"/>
              <a:buChar char="•"/>
            </a:pPr>
            <a:r>
              <a:rPr b="0" i="0" lang="en-US" sz="1600" u="none" cap="none" strike="noStrike">
                <a:solidFill>
                  <a:schemeClr val="dk1"/>
                </a:solidFill>
                <a:latin typeface="Arial"/>
                <a:ea typeface="Arial"/>
                <a:cs typeface="Arial"/>
                <a:sym typeface="Arial"/>
              </a:rPr>
              <a:t>“There’s Strychnine in acid”</a:t>
            </a:r>
            <a:endParaRPr/>
          </a:p>
          <a:p>
            <a:pPr indent="-164592" lvl="2" marL="402336" marR="0" rtl="0" algn="l">
              <a:lnSpc>
                <a:spcPct val="100000"/>
              </a:lnSpc>
              <a:spcBef>
                <a:spcPts val="300"/>
              </a:spcBef>
              <a:spcAft>
                <a:spcPts val="0"/>
              </a:spcAft>
              <a:buClr>
                <a:schemeClr val="accent2"/>
              </a:buClr>
              <a:buSzPts val="1600"/>
              <a:buFont typeface="Arial"/>
              <a:buChar char="•"/>
            </a:pPr>
            <a:r>
              <a:rPr b="0" i="0" lang="en-US" sz="1600" u="none" cap="none" strike="noStrike">
                <a:solidFill>
                  <a:schemeClr val="dk1"/>
                </a:solidFill>
                <a:latin typeface="Arial"/>
                <a:ea typeface="Arial"/>
                <a:cs typeface="Arial"/>
                <a:sym typeface="Arial"/>
              </a:rPr>
              <a:t>“It stays in your spinal fluid”</a:t>
            </a:r>
            <a:endParaRPr/>
          </a:p>
          <a:p>
            <a:pPr indent="-164592" lvl="2" marL="402336" marR="0" rtl="0" algn="l">
              <a:lnSpc>
                <a:spcPct val="100000"/>
              </a:lnSpc>
              <a:spcBef>
                <a:spcPts val="300"/>
              </a:spcBef>
              <a:spcAft>
                <a:spcPts val="0"/>
              </a:spcAft>
              <a:buClr>
                <a:schemeClr val="accent2"/>
              </a:buClr>
              <a:buSzPts val="1600"/>
              <a:buFont typeface="Arial"/>
              <a:buChar char="•"/>
            </a:pPr>
            <a:r>
              <a:rPr b="0" i="0" lang="en-US" sz="1600" u="none" cap="none" strike="noStrike">
                <a:solidFill>
                  <a:schemeClr val="dk1"/>
                </a:solidFill>
                <a:latin typeface="Arial"/>
                <a:ea typeface="Arial"/>
                <a:cs typeface="Arial"/>
                <a:sym typeface="Arial"/>
              </a:rPr>
              <a:t>“If you take acid more than 3 times, you’re legally insane”</a:t>
            </a:r>
            <a:endParaRPr/>
          </a:p>
          <a:p>
            <a:pPr indent="-164592" lvl="2" marL="402336" marR="0" rtl="0" algn="l">
              <a:lnSpc>
                <a:spcPct val="100000"/>
              </a:lnSpc>
              <a:spcBef>
                <a:spcPts val="300"/>
              </a:spcBef>
              <a:spcAft>
                <a:spcPts val="0"/>
              </a:spcAft>
              <a:buClr>
                <a:schemeClr val="accent2"/>
              </a:buClr>
              <a:buSzPts val="1600"/>
              <a:buFont typeface="Arial"/>
              <a:buChar char="•"/>
            </a:pPr>
            <a:r>
              <a:rPr b="0" i="0" lang="en-US" sz="1600" u="none" cap="none" strike="noStrike">
                <a:solidFill>
                  <a:schemeClr val="dk1"/>
                </a:solidFill>
                <a:latin typeface="Arial"/>
                <a:ea typeface="Arial"/>
                <a:cs typeface="Arial"/>
                <a:sym typeface="Arial"/>
              </a:rPr>
              <a:t>“It causes genetic mutations”</a:t>
            </a:r>
            <a:endParaRPr/>
          </a:p>
          <a:p>
            <a:pPr indent="-164592" lvl="2" marL="402336" marR="0" rtl="0" algn="l">
              <a:lnSpc>
                <a:spcPct val="100000"/>
              </a:lnSpc>
              <a:spcBef>
                <a:spcPts val="300"/>
              </a:spcBef>
              <a:spcAft>
                <a:spcPts val="0"/>
              </a:spcAft>
              <a:buClr>
                <a:schemeClr val="accent2"/>
              </a:buClr>
              <a:buSzPts val="1600"/>
              <a:buFont typeface="Arial"/>
              <a:buChar char="•"/>
            </a:pPr>
            <a:r>
              <a:rPr b="0" i="0" lang="en-US" sz="1600" u="none" cap="none" strike="noStrike">
                <a:solidFill>
                  <a:schemeClr val="dk1"/>
                </a:solidFill>
                <a:latin typeface="Arial"/>
                <a:ea typeface="Arial"/>
                <a:cs typeface="Arial"/>
                <a:sym typeface="Arial"/>
              </a:rPr>
              <a:t>“If you get caught selling/doing/giving someone acid, they can charge you with attempted murder”</a:t>
            </a:r>
            <a:endParaRPr/>
          </a:p>
          <a:p>
            <a:pPr indent="-164592" lvl="2" marL="402336" marR="0" rtl="0" algn="l">
              <a:lnSpc>
                <a:spcPct val="100000"/>
              </a:lnSpc>
              <a:spcBef>
                <a:spcPts val="300"/>
              </a:spcBef>
              <a:spcAft>
                <a:spcPts val="0"/>
              </a:spcAft>
              <a:buClr>
                <a:schemeClr val="accent2"/>
              </a:buClr>
              <a:buSzPts val="1600"/>
              <a:buFont typeface="Arial"/>
              <a:buChar char="•"/>
            </a:pPr>
            <a:r>
              <a:rPr b="0" i="0" lang="en-US" sz="1600" u="none" cap="none" strike="noStrike">
                <a:solidFill>
                  <a:schemeClr val="dk1"/>
                </a:solidFill>
                <a:latin typeface="Arial"/>
                <a:ea typeface="Arial"/>
                <a:cs typeface="Arial"/>
                <a:sym typeface="Arial"/>
              </a:rPr>
              <a:t>“I heard about a guy who was on acid and jumped off a cliff/put a baby in the oven/stared at the sun and went blind/voted in the last election/etc.”</a:t>
            </a:r>
            <a:endParaRPr b="0" i="0" sz="1600" u="none" cap="none" strike="noStrike">
              <a:solidFill>
                <a:schemeClr val="dk1"/>
              </a:solidFill>
              <a:latin typeface="Arial"/>
              <a:ea typeface="Arial"/>
              <a:cs typeface="Arial"/>
              <a:sym typeface="Arial"/>
            </a:endParaRPr>
          </a:p>
          <a:p>
            <a:pPr indent="-62992" lvl="2" marL="402336" marR="0" rtl="0" algn="l">
              <a:lnSpc>
                <a:spcPct val="100000"/>
              </a:lnSpc>
              <a:spcBef>
                <a:spcPts val="300"/>
              </a:spcBef>
              <a:spcAft>
                <a:spcPts val="0"/>
              </a:spcAft>
              <a:buClr>
                <a:schemeClr val="accent2"/>
              </a:buClr>
              <a:buSzPts val="1600"/>
              <a:buFont typeface="Arial"/>
              <a:buNone/>
            </a:pPr>
            <a:r>
              <a:t/>
            </a:r>
            <a:endParaRPr b="0" i="0" sz="1600" u="none" cap="none" strike="noStrike">
              <a:solidFill>
                <a:schemeClr val="dk1"/>
              </a:solidFill>
              <a:latin typeface="Arial"/>
              <a:ea typeface="Arial"/>
              <a:cs typeface="Arial"/>
              <a:sym typeface="Arial"/>
            </a:endParaRPr>
          </a:p>
          <a:p>
            <a:pPr indent="0" lvl="2" marL="237743" marR="0" rtl="0" algn="r">
              <a:lnSpc>
                <a:spcPct val="100000"/>
              </a:lnSpc>
              <a:spcBef>
                <a:spcPts val="300"/>
              </a:spcBef>
              <a:spcAft>
                <a:spcPts val="0"/>
              </a:spcAft>
              <a:buClr>
                <a:schemeClr val="accent2"/>
              </a:buClr>
              <a:buSzPts val="2400"/>
              <a:buFont typeface="Noto Sans Symbols"/>
              <a:buNone/>
            </a:pPr>
            <a:r>
              <a:rPr b="1" i="0" lang="en-US" sz="2400" u="none" cap="none" strike="noStrike">
                <a:solidFill>
                  <a:schemeClr val="dk1"/>
                </a:solidFill>
                <a:latin typeface="Arial"/>
                <a:ea typeface="Arial"/>
                <a:cs typeface="Arial"/>
                <a:sym typeface="Arial"/>
              </a:rPr>
              <a:t>Nope.</a:t>
            </a:r>
            <a:endParaRPr b="1" i="0" sz="24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DISCLAIMERS, ETC.</a:t>
            </a:r>
            <a:endParaRPr b="0" i="0" sz="2800" u="none" cap="none" strike="noStrike">
              <a:solidFill>
                <a:schemeClr val="dk1"/>
              </a:solidFill>
              <a:latin typeface="Arial"/>
              <a:ea typeface="Arial"/>
              <a:cs typeface="Arial"/>
              <a:sym typeface="Arial"/>
            </a:endParaRPr>
          </a:p>
        </p:txBody>
      </p:sp>
      <p:sp>
        <p:nvSpPr>
          <p:cNvPr id="80" name="Google Shape;80;p16"/>
          <p:cNvSpPr txBox="1"/>
          <p:nvPr>
            <p:ph idx="1" type="body"/>
          </p:nvPr>
        </p:nvSpPr>
        <p:spPr>
          <a:xfrm>
            <a:off x="822960" y="1100628"/>
            <a:ext cx="7521000" cy="35799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800"/>
              </a:spcBef>
              <a:spcAft>
                <a:spcPts val="0"/>
              </a:spcAft>
              <a:buClr>
                <a:schemeClr val="dk1"/>
              </a:buClr>
              <a:buSzPts val="2400"/>
              <a:buFont typeface="Arial"/>
              <a:buNone/>
            </a:pPr>
            <a:r>
              <a:rPr lang="en-US" sz="2500"/>
              <a:t>WARNING: THIS PRESENTATION CONTAINS SCIENCE.</a:t>
            </a:r>
            <a:endParaRPr sz="1700"/>
          </a:p>
          <a:p>
            <a:pPr indent="-342900" lvl="0" marL="342900" marR="0" rtl="0" algn="l">
              <a:lnSpc>
                <a:spcPct val="100000"/>
              </a:lnSpc>
              <a:spcBef>
                <a:spcPts val="0"/>
              </a:spcBef>
              <a:spcAft>
                <a:spcPts val="0"/>
              </a:spcAft>
              <a:buClr>
                <a:schemeClr val="dk1"/>
              </a:buClr>
              <a:buSzPts val="1600"/>
              <a:buFont typeface="Arial"/>
              <a:buNone/>
            </a:pPr>
            <a:r>
              <a:t/>
            </a:r>
            <a:endParaRPr sz="2200"/>
          </a:p>
          <a:p>
            <a:pPr indent="-342900" lvl="0" marL="342900" marR="0" rtl="0" algn="l">
              <a:lnSpc>
                <a:spcPct val="100000"/>
              </a:lnSpc>
              <a:spcBef>
                <a:spcPts val="0"/>
              </a:spcBef>
              <a:spcAft>
                <a:spcPts val="0"/>
              </a:spcAft>
              <a:buClr>
                <a:schemeClr val="dk1"/>
              </a:buClr>
              <a:buSzPts val="1600"/>
              <a:buFont typeface="Arial"/>
              <a:buNone/>
            </a:pPr>
            <a:r>
              <a:rPr b="1" i="0" lang="en-US" sz="2200" u="none" cap="none" strike="noStrike">
                <a:solidFill>
                  <a:schemeClr val="dk1"/>
                </a:solidFill>
                <a:latin typeface="Arial"/>
                <a:ea typeface="Arial"/>
                <a:cs typeface="Arial"/>
                <a:sym typeface="Arial"/>
              </a:rPr>
              <a:t>Drugs are bad, mkay.</a:t>
            </a:r>
            <a:endParaRPr sz="2200"/>
          </a:p>
          <a:p>
            <a:pPr indent="-211836" lvl="1" marL="173736" marR="0" rtl="0" algn="l">
              <a:lnSpc>
                <a:spcPct val="100000"/>
              </a:lnSpc>
              <a:spcBef>
                <a:spcPts val="300"/>
              </a:spcBef>
              <a:spcAft>
                <a:spcPts val="0"/>
              </a:spcAft>
              <a:buClr>
                <a:schemeClr val="accent2"/>
              </a:buClr>
              <a:buSzPts val="2200"/>
              <a:buFont typeface="Noto Sans Symbols"/>
              <a:buChar char="▪"/>
            </a:pPr>
            <a:r>
              <a:rPr b="0" i="0" lang="en-US" sz="2200" u="none" cap="none" strike="noStrike">
                <a:solidFill>
                  <a:schemeClr val="dk1"/>
                </a:solidFill>
                <a:latin typeface="Arial"/>
                <a:ea typeface="Arial"/>
                <a:cs typeface="Arial"/>
                <a:sym typeface="Arial"/>
              </a:rPr>
              <a:t>Use of drugs remains illegal. Thanks Nixon!</a:t>
            </a:r>
            <a:endParaRPr sz="2200"/>
          </a:p>
          <a:p>
            <a:pPr indent="-211836" lvl="1" marL="173736" marR="0" rtl="0" algn="l">
              <a:lnSpc>
                <a:spcPct val="100000"/>
              </a:lnSpc>
              <a:spcBef>
                <a:spcPts val="300"/>
              </a:spcBef>
              <a:spcAft>
                <a:spcPts val="0"/>
              </a:spcAft>
              <a:buClr>
                <a:schemeClr val="accent2"/>
              </a:buClr>
              <a:buSzPts val="2200"/>
              <a:buFont typeface="Noto Sans Symbols"/>
              <a:buChar char="▪"/>
            </a:pPr>
            <a:r>
              <a:rPr b="0" i="0" lang="en-US" sz="2200" u="none" cap="none" strike="noStrike">
                <a:solidFill>
                  <a:schemeClr val="dk1"/>
                </a:solidFill>
                <a:latin typeface="Arial"/>
                <a:ea typeface="Arial"/>
                <a:cs typeface="Arial"/>
                <a:sym typeface="Arial"/>
              </a:rPr>
              <a:t>Drugs are dangerous. So is driving a car. Don’t be reckless with either.</a:t>
            </a:r>
            <a:endParaRPr sz="2200"/>
          </a:p>
          <a:p>
            <a:pPr indent="-342900" lvl="0" marL="342900" marR="0" rtl="0" algn="l">
              <a:lnSpc>
                <a:spcPct val="100000"/>
              </a:lnSpc>
              <a:spcBef>
                <a:spcPts val="800"/>
              </a:spcBef>
              <a:spcAft>
                <a:spcPts val="0"/>
              </a:spcAft>
              <a:buClr>
                <a:schemeClr val="dk1"/>
              </a:buClr>
              <a:buSzPts val="1600"/>
              <a:buFont typeface="Arial"/>
              <a:buNone/>
            </a:pPr>
            <a:r>
              <a:rPr b="1" i="0" lang="en-US" sz="2200" u="none" cap="none" strike="noStrike">
                <a:solidFill>
                  <a:schemeClr val="dk1"/>
                </a:solidFill>
                <a:latin typeface="Arial"/>
                <a:ea typeface="Arial"/>
                <a:cs typeface="Arial"/>
                <a:sym typeface="Arial"/>
              </a:rPr>
              <a:t>I’m not a real doctor; I just play one on TV</a:t>
            </a:r>
            <a:endParaRPr sz="2200"/>
          </a:p>
          <a:p>
            <a:pPr indent="-211836" lvl="1" marL="173736" marR="0" rtl="0" algn="l">
              <a:lnSpc>
                <a:spcPct val="100000"/>
              </a:lnSpc>
              <a:spcBef>
                <a:spcPts val="300"/>
              </a:spcBef>
              <a:spcAft>
                <a:spcPts val="0"/>
              </a:spcAft>
              <a:buClr>
                <a:schemeClr val="accent2"/>
              </a:buClr>
              <a:buSzPts val="2200"/>
              <a:buFont typeface="Noto Sans Symbols"/>
              <a:buChar char="▪"/>
            </a:pPr>
            <a:r>
              <a:rPr b="0" i="0" lang="en-US" sz="2200" u="none" cap="none" strike="noStrike">
                <a:solidFill>
                  <a:schemeClr val="dk1"/>
                </a:solidFill>
                <a:latin typeface="Arial"/>
                <a:ea typeface="Arial"/>
                <a:cs typeface="Arial"/>
                <a:sym typeface="Arial"/>
              </a:rPr>
              <a:t>Check with a medical professional and do your own research</a:t>
            </a:r>
            <a:endParaRPr sz="2200"/>
          </a:p>
          <a:p>
            <a:pPr indent="-342900" lvl="0" marL="342900" marR="0" rtl="0" algn="l">
              <a:lnSpc>
                <a:spcPct val="100000"/>
              </a:lnSpc>
              <a:spcBef>
                <a:spcPts val="800"/>
              </a:spcBef>
              <a:spcAft>
                <a:spcPts val="0"/>
              </a:spcAft>
              <a:buClr>
                <a:schemeClr val="dk1"/>
              </a:buClr>
              <a:buSzPts val="1600"/>
              <a:buFont typeface="Arial"/>
              <a:buNone/>
            </a:pPr>
            <a:r>
              <a:rPr b="1" i="0" lang="en-US" sz="2200" u="none" cap="none" strike="noStrike">
                <a:solidFill>
                  <a:schemeClr val="dk1"/>
                </a:solidFill>
                <a:latin typeface="Arial"/>
                <a:ea typeface="Arial"/>
                <a:cs typeface="Arial"/>
                <a:sym typeface="Arial"/>
              </a:rPr>
              <a:t>Educate yourself!</a:t>
            </a:r>
            <a:endParaRPr sz="2200"/>
          </a:p>
          <a:p>
            <a:pPr indent="-342900" lvl="0" marL="342900" marR="0" rtl="0" algn="l">
              <a:lnSpc>
                <a:spcPct val="100000"/>
              </a:lnSpc>
              <a:spcBef>
                <a:spcPts val="800"/>
              </a:spcBef>
              <a:spcAft>
                <a:spcPts val="0"/>
              </a:spcAft>
              <a:buClr>
                <a:schemeClr val="dk1"/>
              </a:buClr>
              <a:buSzPts val="1600"/>
              <a:buFont typeface="Arial"/>
              <a:buNone/>
            </a:pPr>
            <a:r>
              <a:t/>
            </a:r>
            <a:endParaRPr b="1" i="0" sz="2200" u="none" cap="none" strike="noStrike">
              <a:solidFill>
                <a:schemeClr val="dk1"/>
              </a:solidFill>
              <a:latin typeface="Arial"/>
              <a:ea typeface="Arial"/>
              <a:cs typeface="Arial"/>
              <a:sym typeface="Arial"/>
            </a:endParaRPr>
          </a:p>
          <a:p>
            <a:pPr indent="-342900" lvl="0" marL="342900" marR="0" rtl="0" algn="l">
              <a:lnSpc>
                <a:spcPct val="100000"/>
              </a:lnSpc>
              <a:spcBef>
                <a:spcPts val="800"/>
              </a:spcBef>
              <a:spcAft>
                <a:spcPts val="0"/>
              </a:spcAft>
              <a:buClr>
                <a:schemeClr val="dk1"/>
              </a:buClr>
              <a:buSzPts val="1600"/>
              <a:buFont typeface="Arial"/>
              <a:buNone/>
            </a:pPr>
            <a:r>
              <a:rPr b="1" i="0" lang="en-US" sz="2200" u="none" cap="none" strike="noStrike">
                <a:solidFill>
                  <a:schemeClr val="dk1"/>
                </a:solidFill>
                <a:latin typeface="Arial"/>
                <a:ea typeface="Arial"/>
                <a:cs typeface="Arial"/>
                <a:sym typeface="Arial"/>
              </a:rPr>
              <a:t>This information is purely educational. Okay? Okay.</a:t>
            </a:r>
            <a:endParaRPr sz="2200"/>
          </a:p>
          <a:p>
            <a:pPr indent="0" lvl="0" marL="0" marR="0" rtl="0" algn="l">
              <a:lnSpc>
                <a:spcPct val="100000"/>
              </a:lnSpc>
              <a:spcBef>
                <a:spcPts val="800"/>
              </a:spcBef>
              <a:spcAft>
                <a:spcPts val="0"/>
              </a:spcAft>
              <a:buClr>
                <a:schemeClr val="dk1"/>
              </a:buClr>
              <a:buSzPts val="2400"/>
              <a:buFont typeface="Arial"/>
              <a:buNone/>
            </a:pPr>
            <a:r>
              <a:t/>
            </a:r>
            <a:endParaRPr/>
          </a:p>
        </p:txBody>
      </p:sp>
      <p:sp>
        <p:nvSpPr>
          <p:cNvPr id="81" name="Google Shape;81;p16"/>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3"/>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PACKING FOR YOUR TRIP</a:t>
            </a:r>
            <a:endParaRPr b="0" i="0" sz="2800" u="none" cap="none" strike="noStrike">
              <a:solidFill>
                <a:schemeClr val="dk1"/>
              </a:solidFill>
              <a:latin typeface="Arial"/>
              <a:ea typeface="Arial"/>
              <a:cs typeface="Arial"/>
              <a:sym typeface="Arial"/>
            </a:endParaRPr>
          </a:p>
        </p:txBody>
      </p:sp>
      <p:sp>
        <p:nvSpPr>
          <p:cNvPr id="313" name="Google Shape;313;p43"/>
          <p:cNvSpPr txBox="1"/>
          <p:nvPr>
            <p:ph idx="1" type="body"/>
          </p:nvPr>
        </p:nvSpPr>
        <p:spPr>
          <a:xfrm>
            <a:off x="822950" y="914400"/>
            <a:ext cx="7521000" cy="5717400"/>
          </a:xfrm>
          <a:prstGeom prst="rect">
            <a:avLst/>
          </a:prstGeom>
          <a:solidFill>
            <a:schemeClr val="lt1"/>
          </a:solidFill>
          <a:ln>
            <a:noFill/>
          </a:ln>
        </p:spPr>
        <p:txBody>
          <a:bodyPr anchorCtr="0" anchor="t" bIns="45700" lIns="91425" spcFirstLastPara="1" rIns="91425" wrap="square" tIns="45700">
            <a:noAutofit/>
          </a:bodyPr>
          <a:lstStyle/>
          <a:p>
            <a:pPr indent="-330200" lvl="0" marL="342900" marR="0" rtl="0" algn="l">
              <a:lnSpc>
                <a:spcPct val="100000"/>
              </a:lnSpc>
              <a:spcBef>
                <a:spcPts val="0"/>
              </a:spcBef>
              <a:spcAft>
                <a:spcPts val="0"/>
              </a:spcAft>
              <a:buClr>
                <a:schemeClr val="dk1"/>
              </a:buClr>
              <a:buSzPts val="1400"/>
              <a:buFont typeface="Arial"/>
              <a:buChar char="•"/>
            </a:pPr>
            <a:r>
              <a:rPr lang="en-US" sz="1400"/>
              <a:t>Preparation</a:t>
            </a:r>
            <a:endParaRPr sz="1400"/>
          </a:p>
          <a:p>
            <a:pPr indent="-151892" lvl="2" marL="402336" marR="0" rtl="0" algn="l">
              <a:lnSpc>
                <a:spcPct val="100000"/>
              </a:lnSpc>
              <a:spcBef>
                <a:spcPts val="0"/>
              </a:spcBef>
              <a:spcAft>
                <a:spcPts val="0"/>
              </a:spcAft>
              <a:buClr>
                <a:schemeClr val="accent2"/>
              </a:buClr>
              <a:buSzPts val="1400"/>
              <a:buFont typeface="Arial"/>
              <a:buChar char="•"/>
            </a:pPr>
            <a:r>
              <a:rPr lang="en-US" sz="1400"/>
              <a:t>Test using Ehrlich Test for 25i-NBOMe or other analogs - </a:t>
            </a:r>
            <a:r>
              <a:rPr lang="en-US" sz="1400" u="sng">
                <a:solidFill>
                  <a:schemeClr val="hlink"/>
                </a:solidFill>
                <a:hlinkClick r:id="rId3"/>
              </a:rPr>
              <a:t>http://dancesafe.com</a:t>
            </a:r>
            <a:r>
              <a:rPr lang="en-US" sz="1400"/>
              <a:t> </a:t>
            </a:r>
            <a:endParaRPr sz="1400"/>
          </a:p>
          <a:p>
            <a:pPr indent="-330200" lvl="0" marL="342900" marR="0" rtl="0" algn="l">
              <a:lnSpc>
                <a:spcPct val="100000"/>
              </a:lnSpc>
              <a:spcBef>
                <a:spcPts val="0"/>
              </a:spcBef>
              <a:spcAft>
                <a:spcPts val="0"/>
              </a:spcAft>
              <a:buClr>
                <a:schemeClr val="dk1"/>
              </a:buClr>
              <a:buSzPts val="1400"/>
              <a:buFont typeface="Arial"/>
              <a:buChar char="•"/>
            </a:pPr>
            <a:r>
              <a:rPr b="1" i="0" lang="en-US" sz="1400" u="none" cap="none" strike="noStrike">
                <a:solidFill>
                  <a:schemeClr val="dk1"/>
                </a:solidFill>
                <a:latin typeface="Arial"/>
                <a:ea typeface="Arial"/>
                <a:cs typeface="Arial"/>
                <a:sym typeface="Arial"/>
              </a:rPr>
              <a:t>Set</a:t>
            </a:r>
            <a:endParaRPr sz="1400"/>
          </a:p>
          <a:p>
            <a:pPr indent="-151892" lvl="2" marL="402336" marR="0" rtl="0" algn="l">
              <a:lnSpc>
                <a:spcPct val="100000"/>
              </a:lnSpc>
              <a:spcBef>
                <a:spcPts val="300"/>
              </a:spcBef>
              <a:spcAft>
                <a:spcPts val="0"/>
              </a:spcAft>
              <a:buClr>
                <a:schemeClr val="accent2"/>
              </a:buClr>
              <a:buSzPts val="1400"/>
              <a:buFont typeface="Arial"/>
              <a:buChar char="•"/>
            </a:pPr>
            <a:r>
              <a:rPr b="0" i="0" lang="en-US" sz="1400" u="none" cap="none" strike="noStrike">
                <a:solidFill>
                  <a:schemeClr val="dk1"/>
                </a:solidFill>
                <a:latin typeface="Arial"/>
                <a:ea typeface="Arial"/>
                <a:cs typeface="Arial"/>
                <a:sym typeface="Arial"/>
              </a:rPr>
              <a:t>Your personal state of mind</a:t>
            </a:r>
            <a:endParaRPr sz="1400"/>
          </a:p>
          <a:p>
            <a:pPr indent="-151892" lvl="2" marL="402336" marR="0" rtl="0" algn="l">
              <a:lnSpc>
                <a:spcPct val="100000"/>
              </a:lnSpc>
              <a:spcBef>
                <a:spcPts val="300"/>
              </a:spcBef>
              <a:spcAft>
                <a:spcPts val="0"/>
              </a:spcAft>
              <a:buClr>
                <a:schemeClr val="accent2"/>
              </a:buClr>
              <a:buSzPts val="1400"/>
              <a:buFont typeface="Arial"/>
              <a:buChar char="•"/>
            </a:pPr>
            <a:r>
              <a:rPr b="0" i="0" lang="en-US" sz="1400" u="none" cap="none" strike="noStrike">
                <a:solidFill>
                  <a:schemeClr val="dk1"/>
                </a:solidFill>
                <a:latin typeface="Arial"/>
                <a:ea typeface="Arial"/>
                <a:cs typeface="Arial"/>
                <a:sym typeface="Arial"/>
              </a:rPr>
              <a:t>Avoid using psychedelics when you’re under stress: physical, emotional or psychological.</a:t>
            </a:r>
            <a:endParaRPr sz="1400"/>
          </a:p>
          <a:p>
            <a:pPr indent="-151891" lvl="3" marL="630936" marR="0" rtl="0" algn="l">
              <a:lnSpc>
                <a:spcPct val="100000"/>
              </a:lnSpc>
              <a:spcBef>
                <a:spcPts val="300"/>
              </a:spcBef>
              <a:spcAft>
                <a:spcPts val="0"/>
              </a:spcAft>
              <a:buClr>
                <a:schemeClr val="accent2"/>
              </a:buClr>
              <a:buSzPts val="1400"/>
              <a:buFont typeface="Arial"/>
              <a:buChar char="•"/>
            </a:pPr>
            <a:r>
              <a:rPr lang="en-US" sz="1400"/>
              <a:t>Some latent psychological conditions may be worsened or triggered by any psychedelic. </a:t>
            </a:r>
            <a:endParaRPr sz="1400"/>
          </a:p>
          <a:p>
            <a:pPr indent="-151892" lvl="2" marL="402336" marR="0" rtl="0" algn="l">
              <a:lnSpc>
                <a:spcPct val="100000"/>
              </a:lnSpc>
              <a:spcBef>
                <a:spcPts val="300"/>
              </a:spcBef>
              <a:spcAft>
                <a:spcPts val="0"/>
              </a:spcAft>
              <a:buClr>
                <a:schemeClr val="accent2"/>
              </a:buClr>
              <a:buSzPts val="1400"/>
              <a:buFont typeface="Arial"/>
              <a:buChar char="•"/>
            </a:pPr>
            <a:r>
              <a:rPr b="0" i="0" lang="en-US" sz="1400" u="none" cap="none" strike="noStrike">
                <a:solidFill>
                  <a:schemeClr val="dk1"/>
                </a:solidFill>
                <a:latin typeface="Arial"/>
                <a:ea typeface="Arial"/>
                <a:cs typeface="Arial"/>
                <a:sym typeface="Arial"/>
              </a:rPr>
              <a:t>Use the minimum you need. </a:t>
            </a:r>
            <a:r>
              <a:rPr b="1" i="0" lang="en-US" sz="1400" u="sng" cap="none" strike="noStrike">
                <a:solidFill>
                  <a:schemeClr val="dk1"/>
                </a:solidFill>
                <a:latin typeface="Arial"/>
                <a:ea typeface="Arial"/>
                <a:cs typeface="Arial"/>
                <a:sym typeface="Arial"/>
              </a:rPr>
              <a:t>You can always take more, but you can’t take less.</a:t>
            </a:r>
            <a:endParaRPr sz="1400"/>
          </a:p>
          <a:p>
            <a:pPr indent="-151892" lvl="2" marL="402336" marR="0" rtl="0" algn="l">
              <a:lnSpc>
                <a:spcPct val="100000"/>
              </a:lnSpc>
              <a:spcBef>
                <a:spcPts val="300"/>
              </a:spcBef>
              <a:spcAft>
                <a:spcPts val="0"/>
              </a:spcAft>
              <a:buClr>
                <a:schemeClr val="accent2"/>
              </a:buClr>
              <a:buSzPts val="1400"/>
              <a:buFont typeface="Arial"/>
              <a:buChar char="•"/>
            </a:pPr>
            <a:r>
              <a:rPr b="0" i="0" lang="en-US" sz="1400" u="none" cap="none" strike="noStrike">
                <a:solidFill>
                  <a:schemeClr val="dk1"/>
                </a:solidFill>
                <a:latin typeface="Arial"/>
                <a:ea typeface="Arial"/>
                <a:cs typeface="Arial"/>
                <a:sym typeface="Arial"/>
              </a:rPr>
              <a:t>Set a timer when you start, so you know how long it’s been.</a:t>
            </a:r>
            <a:endParaRPr b="0" i="0" sz="1400" u="none" cap="none" strike="noStrike">
              <a:solidFill>
                <a:schemeClr val="dk1"/>
              </a:solidFill>
              <a:latin typeface="Arial"/>
              <a:ea typeface="Arial"/>
              <a:cs typeface="Arial"/>
              <a:sym typeface="Arial"/>
            </a:endParaRPr>
          </a:p>
          <a:p>
            <a:pPr indent="-151892" lvl="2" marL="402336" marR="0" rtl="0" algn="l">
              <a:lnSpc>
                <a:spcPct val="100000"/>
              </a:lnSpc>
              <a:spcBef>
                <a:spcPts val="300"/>
              </a:spcBef>
              <a:spcAft>
                <a:spcPts val="0"/>
              </a:spcAft>
              <a:buClr>
                <a:schemeClr val="accent2"/>
              </a:buClr>
              <a:buSzPts val="1400"/>
              <a:buFont typeface="Arial"/>
              <a:buChar char="•"/>
            </a:pPr>
            <a:r>
              <a:rPr lang="en-US" sz="1400"/>
              <a:t>Consider having Xanax standing by - “parachute pill”</a:t>
            </a:r>
            <a:endParaRPr sz="1400"/>
          </a:p>
          <a:p>
            <a:pPr indent="-151891" lvl="3" marL="630936" marR="0" rtl="0" algn="l">
              <a:lnSpc>
                <a:spcPct val="100000"/>
              </a:lnSpc>
              <a:spcBef>
                <a:spcPts val="300"/>
              </a:spcBef>
              <a:spcAft>
                <a:spcPts val="0"/>
              </a:spcAft>
              <a:buClr>
                <a:schemeClr val="accent2"/>
              </a:buClr>
              <a:buSzPts val="1400"/>
              <a:buFont typeface="Arial"/>
              <a:buChar char="•"/>
            </a:pPr>
            <a:r>
              <a:rPr lang="en-US" sz="1400"/>
              <a:t>Avoid sleeping pills - Ambien is too weak to overcome LSD (or any other drug)</a:t>
            </a:r>
            <a:endParaRPr sz="1400"/>
          </a:p>
          <a:p>
            <a:pPr indent="-330200" lvl="0" marL="342900" marR="0" rtl="0" algn="l">
              <a:lnSpc>
                <a:spcPct val="100000"/>
              </a:lnSpc>
              <a:spcBef>
                <a:spcPts val="800"/>
              </a:spcBef>
              <a:spcAft>
                <a:spcPts val="0"/>
              </a:spcAft>
              <a:buClr>
                <a:schemeClr val="dk1"/>
              </a:buClr>
              <a:buSzPts val="1400"/>
              <a:buFont typeface="Arial"/>
              <a:buChar char="•"/>
            </a:pPr>
            <a:r>
              <a:rPr b="1" i="0" lang="en-US" sz="1400" u="none" cap="none" strike="noStrike">
                <a:solidFill>
                  <a:schemeClr val="dk1"/>
                </a:solidFill>
                <a:latin typeface="Arial"/>
                <a:ea typeface="Arial"/>
                <a:cs typeface="Arial"/>
                <a:sym typeface="Arial"/>
              </a:rPr>
              <a:t>Setting</a:t>
            </a:r>
            <a:endParaRPr sz="1400"/>
          </a:p>
          <a:p>
            <a:pPr indent="-151892" lvl="2" marL="402336" marR="0" rtl="0" algn="l">
              <a:lnSpc>
                <a:spcPct val="100000"/>
              </a:lnSpc>
              <a:spcBef>
                <a:spcPts val="300"/>
              </a:spcBef>
              <a:spcAft>
                <a:spcPts val="0"/>
              </a:spcAft>
              <a:buClr>
                <a:schemeClr val="accent2"/>
              </a:buClr>
              <a:buSzPts val="1400"/>
              <a:buFont typeface="Arial"/>
              <a:buChar char="•"/>
            </a:pPr>
            <a:r>
              <a:rPr b="0" i="0" lang="en-US" sz="1400" u="none" cap="none" strike="noStrike">
                <a:solidFill>
                  <a:schemeClr val="dk1"/>
                </a:solidFill>
                <a:latin typeface="Arial"/>
                <a:ea typeface="Arial"/>
                <a:cs typeface="Arial"/>
                <a:sym typeface="Arial"/>
              </a:rPr>
              <a:t>The environment around you</a:t>
            </a:r>
            <a:endParaRPr sz="1400"/>
          </a:p>
          <a:p>
            <a:pPr indent="-151892" lvl="2" marL="402336" marR="0" rtl="0" algn="l">
              <a:lnSpc>
                <a:spcPct val="100000"/>
              </a:lnSpc>
              <a:spcBef>
                <a:spcPts val="300"/>
              </a:spcBef>
              <a:spcAft>
                <a:spcPts val="0"/>
              </a:spcAft>
              <a:buClr>
                <a:schemeClr val="accent2"/>
              </a:buClr>
              <a:buSzPts val="1400"/>
              <a:buFont typeface="Arial"/>
              <a:buChar char="•"/>
            </a:pPr>
            <a:r>
              <a:rPr b="0" i="0" lang="en-US" sz="1400" u="none" cap="none" strike="noStrike">
                <a:solidFill>
                  <a:schemeClr val="dk1"/>
                </a:solidFill>
                <a:latin typeface="Arial"/>
                <a:ea typeface="Arial"/>
                <a:cs typeface="Arial"/>
                <a:sym typeface="Arial"/>
              </a:rPr>
              <a:t>Be around people you trust, in a comfortable setting</a:t>
            </a:r>
            <a:endParaRPr sz="1400"/>
          </a:p>
          <a:p>
            <a:pPr indent="-151892" lvl="2" marL="402336" marR="0" rtl="0" algn="l">
              <a:lnSpc>
                <a:spcPct val="100000"/>
              </a:lnSpc>
              <a:spcBef>
                <a:spcPts val="300"/>
              </a:spcBef>
              <a:spcAft>
                <a:spcPts val="0"/>
              </a:spcAft>
              <a:buClr>
                <a:schemeClr val="accent2"/>
              </a:buClr>
              <a:buSzPts val="1400"/>
              <a:buFont typeface="Arial"/>
              <a:buChar char="•"/>
            </a:pPr>
            <a:r>
              <a:rPr b="0" i="0" lang="en-US" sz="1400" u="none" cap="none" strike="noStrike">
                <a:solidFill>
                  <a:schemeClr val="dk1"/>
                </a:solidFill>
                <a:latin typeface="Arial"/>
                <a:ea typeface="Arial"/>
                <a:cs typeface="Arial"/>
                <a:sym typeface="Arial"/>
              </a:rPr>
              <a:t>Have a plan for a place you can be if you need to chill out for a while</a:t>
            </a:r>
            <a:endParaRPr sz="1400"/>
          </a:p>
          <a:p>
            <a:pPr indent="-161036" lvl="1" marL="173736" marR="0" rtl="0" algn="l">
              <a:lnSpc>
                <a:spcPct val="100000"/>
              </a:lnSpc>
              <a:spcBef>
                <a:spcPts val="300"/>
              </a:spcBef>
              <a:spcAft>
                <a:spcPts val="0"/>
              </a:spcAft>
              <a:buClr>
                <a:schemeClr val="accent2"/>
              </a:buClr>
              <a:buSzPts val="1400"/>
              <a:buFont typeface="Arial"/>
              <a:buChar char="•"/>
            </a:pPr>
            <a:r>
              <a:rPr b="1" lang="en-US" sz="1400"/>
              <a:t>Before, During and </a:t>
            </a:r>
            <a:r>
              <a:rPr b="1" i="0" lang="en-US" sz="1400" u="none" cap="none" strike="noStrike">
                <a:solidFill>
                  <a:schemeClr val="dk1"/>
                </a:solidFill>
                <a:latin typeface="Arial"/>
                <a:ea typeface="Arial"/>
                <a:cs typeface="Arial"/>
                <a:sym typeface="Arial"/>
              </a:rPr>
              <a:t>Afterwards</a:t>
            </a:r>
            <a:endParaRPr sz="1400"/>
          </a:p>
          <a:p>
            <a:pPr indent="-151892" lvl="2" marL="402336" marR="0" rtl="0" algn="l">
              <a:lnSpc>
                <a:spcPct val="100000"/>
              </a:lnSpc>
              <a:spcBef>
                <a:spcPts val="300"/>
              </a:spcBef>
              <a:spcAft>
                <a:spcPts val="0"/>
              </a:spcAft>
              <a:buClr>
                <a:schemeClr val="accent2"/>
              </a:buClr>
              <a:buSzPts val="1400"/>
              <a:buFont typeface="Arial"/>
              <a:buChar char="•"/>
            </a:pPr>
            <a:r>
              <a:rPr b="1" i="0" lang="en-US" sz="1400" u="none" cap="none" strike="noStrike">
                <a:solidFill>
                  <a:schemeClr val="dk1"/>
                </a:solidFill>
                <a:latin typeface="Arial"/>
                <a:ea typeface="Arial"/>
                <a:cs typeface="Arial"/>
                <a:sym typeface="Arial"/>
              </a:rPr>
              <a:t>Choline</a:t>
            </a:r>
            <a:endParaRPr b="1" i="0" sz="1400" u="none" cap="none" strike="noStrike">
              <a:solidFill>
                <a:schemeClr val="dk1"/>
              </a:solidFill>
              <a:latin typeface="Arial"/>
              <a:ea typeface="Arial"/>
              <a:cs typeface="Arial"/>
              <a:sym typeface="Arial"/>
            </a:endParaRPr>
          </a:p>
          <a:p>
            <a:pPr indent="-151891" lvl="3" marL="630936" marR="0" rtl="0" algn="l">
              <a:lnSpc>
                <a:spcPct val="100000"/>
              </a:lnSpc>
              <a:spcBef>
                <a:spcPts val="300"/>
              </a:spcBef>
              <a:spcAft>
                <a:spcPts val="0"/>
              </a:spcAft>
              <a:buClr>
                <a:schemeClr val="accent2"/>
              </a:buClr>
              <a:buSzPts val="1400"/>
              <a:buFont typeface="Arial"/>
              <a:buChar char="•"/>
            </a:pPr>
            <a:r>
              <a:rPr lang="en-US" sz="1400"/>
              <a:t>Helps relieve symptoms of mental exhaustion</a:t>
            </a:r>
            <a:endParaRPr sz="1400"/>
          </a:p>
          <a:p>
            <a:pPr indent="-151891" lvl="3" marL="630936" marR="0" rtl="0" algn="l">
              <a:lnSpc>
                <a:spcPct val="100000"/>
              </a:lnSpc>
              <a:spcBef>
                <a:spcPts val="300"/>
              </a:spcBef>
              <a:spcAft>
                <a:spcPts val="0"/>
              </a:spcAft>
              <a:buClr>
                <a:schemeClr val="accent2"/>
              </a:buClr>
              <a:buSzPts val="1400"/>
              <a:buFont typeface="Arial"/>
              <a:buChar char="•"/>
            </a:pPr>
            <a:r>
              <a:rPr lang="en-US" sz="1400"/>
              <a:t>Alpha-GPC supplements </a:t>
            </a:r>
            <a:endParaRPr sz="1400"/>
          </a:p>
          <a:p>
            <a:pPr indent="-151891" lvl="3" marL="630936" marR="0" rtl="0" algn="l">
              <a:lnSpc>
                <a:spcPct val="100000"/>
              </a:lnSpc>
              <a:spcBef>
                <a:spcPts val="300"/>
              </a:spcBef>
              <a:spcAft>
                <a:spcPts val="0"/>
              </a:spcAft>
              <a:buClr>
                <a:schemeClr val="accent2"/>
              </a:buClr>
              <a:buSzPts val="1400"/>
              <a:buFont typeface="Arial"/>
              <a:buChar char="•"/>
            </a:pPr>
            <a:r>
              <a:rPr lang="en-US" sz="1400"/>
              <a:t>Naturally i</a:t>
            </a:r>
            <a:r>
              <a:rPr b="0" i="0" lang="en-US" sz="1400" u="none" cap="none" strike="noStrike">
                <a:solidFill>
                  <a:schemeClr val="dk1"/>
                </a:solidFill>
                <a:latin typeface="Arial"/>
                <a:ea typeface="Arial"/>
                <a:cs typeface="Arial"/>
                <a:sym typeface="Arial"/>
              </a:rPr>
              <a:t>n meat, dark greens and cauliflower</a:t>
            </a:r>
            <a:endParaRPr b="1" i="0" sz="1400" u="none" cap="none" strike="noStrike">
              <a:solidFill>
                <a:schemeClr val="dk1"/>
              </a:solidFill>
              <a:latin typeface="Arial"/>
              <a:ea typeface="Arial"/>
              <a:cs typeface="Arial"/>
              <a:sym typeface="Arial"/>
            </a:endParaRPr>
          </a:p>
          <a:p>
            <a:pPr indent="-161036" lvl="1" marL="173736" marR="0" rtl="0" algn="l">
              <a:lnSpc>
                <a:spcPct val="100000"/>
              </a:lnSpc>
              <a:spcBef>
                <a:spcPts val="300"/>
              </a:spcBef>
              <a:spcAft>
                <a:spcPts val="0"/>
              </a:spcAft>
              <a:buClr>
                <a:schemeClr val="accent2"/>
              </a:buClr>
              <a:buSzPts val="1400"/>
              <a:buFont typeface="Arial"/>
              <a:buChar char="•"/>
            </a:pPr>
            <a:r>
              <a:rPr b="1" i="0" lang="en-US" sz="1400" u="none" cap="none" strike="noStrike">
                <a:solidFill>
                  <a:schemeClr val="dk1"/>
                </a:solidFill>
                <a:latin typeface="Arial"/>
                <a:ea typeface="Arial"/>
                <a:cs typeface="Arial"/>
                <a:sym typeface="Arial"/>
              </a:rPr>
              <a:t>Flashbacks</a:t>
            </a:r>
            <a:endParaRPr sz="1400"/>
          </a:p>
          <a:p>
            <a:pPr indent="-151892" lvl="2" marL="402336" marR="0" rtl="0" algn="l">
              <a:lnSpc>
                <a:spcPct val="100000"/>
              </a:lnSpc>
              <a:spcBef>
                <a:spcPts val="300"/>
              </a:spcBef>
              <a:spcAft>
                <a:spcPts val="0"/>
              </a:spcAft>
              <a:buClr>
                <a:schemeClr val="accent2"/>
              </a:buClr>
              <a:buSzPts val="1400"/>
              <a:buFont typeface="Arial"/>
              <a:buChar char="•"/>
            </a:pPr>
            <a:r>
              <a:rPr b="0" i="0" lang="en-US" sz="1400" u="none" cap="none" strike="noStrike">
                <a:solidFill>
                  <a:schemeClr val="dk1"/>
                </a:solidFill>
                <a:latin typeface="Arial"/>
                <a:ea typeface="Arial"/>
                <a:cs typeface="Arial"/>
                <a:sym typeface="Arial"/>
              </a:rPr>
              <a:t>Form of PTSD, not actually related to the chemical</a:t>
            </a:r>
            <a:endParaRPr b="1" i="0" sz="1400" u="none" cap="none" strike="noStrike">
              <a:solidFill>
                <a:schemeClr val="dk1"/>
              </a:solidFill>
              <a:latin typeface="Arial"/>
              <a:ea typeface="Arial"/>
              <a:cs typeface="Arial"/>
              <a:sym typeface="Arial"/>
            </a:endParaRPr>
          </a:p>
        </p:txBody>
      </p:sp>
      <p:sp>
        <p:nvSpPr>
          <p:cNvPr id="314" name="Google Shape;314;p43"/>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4"/>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STRAP ON YOUR SKIS</a:t>
            </a:r>
            <a:endParaRPr b="0" i="0" sz="2800" u="none" cap="none" strike="noStrike">
              <a:solidFill>
                <a:schemeClr val="dk1"/>
              </a:solidFill>
              <a:latin typeface="Arial"/>
              <a:ea typeface="Arial"/>
              <a:cs typeface="Arial"/>
              <a:sym typeface="Arial"/>
            </a:endParaRPr>
          </a:p>
        </p:txBody>
      </p:sp>
      <p:pic>
        <p:nvPicPr>
          <p:cNvPr id="320" name="Google Shape;320;p44"/>
          <p:cNvPicPr preferRelativeResize="0"/>
          <p:nvPr>
            <p:ph idx="1" type="body"/>
          </p:nvPr>
        </p:nvPicPr>
        <p:blipFill rotWithShape="1">
          <a:blip r:embed="rId3">
            <a:alphaModFix/>
          </a:blip>
          <a:srcRect b="0" l="0" r="0" t="0"/>
          <a:stretch/>
        </p:blipFill>
        <p:spPr>
          <a:xfrm>
            <a:off x="1088306" y="1447675"/>
            <a:ext cx="6990300" cy="3454500"/>
          </a:xfrm>
          <a:prstGeom prst="rect">
            <a:avLst/>
          </a:prstGeom>
          <a:noFill/>
          <a:ln>
            <a:noFill/>
          </a:ln>
        </p:spPr>
      </p:pic>
      <p:sp>
        <p:nvSpPr>
          <p:cNvPr id="321" name="Google Shape;321;p44"/>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322" name="Google Shape;322;p44"/>
          <p:cNvSpPr txBox="1"/>
          <p:nvPr/>
        </p:nvSpPr>
        <p:spPr>
          <a:xfrm>
            <a:off x="3059450" y="5435400"/>
            <a:ext cx="30480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Cocaine</a:t>
            </a:r>
            <a:br>
              <a:rPr b="0" i="0" lang="en-US" sz="1800" u="none" cap="none" strike="noStrike">
                <a:solidFill>
                  <a:schemeClr val="dk1"/>
                </a:solidFill>
                <a:latin typeface="Arial"/>
                <a:ea typeface="Arial"/>
                <a:cs typeface="Arial"/>
                <a:sym typeface="Arial"/>
              </a:rPr>
            </a:br>
            <a:r>
              <a:rPr b="0" i="0" lang="en-US" sz="1800" u="none" cap="none" strike="noStrike">
                <a:solidFill>
                  <a:schemeClr val="dk1"/>
                </a:solidFill>
                <a:latin typeface="Arial"/>
                <a:ea typeface="Arial"/>
                <a:cs typeface="Arial"/>
                <a:sym typeface="Arial"/>
              </a:rPr>
              <a:t>Coke, blow, snow</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5"/>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YOU’VE GOT SOMETHING ON YOUR NOSE</a:t>
            </a:r>
            <a:endParaRPr b="0" i="0" sz="2800" u="none" cap="none" strike="noStrike">
              <a:solidFill>
                <a:schemeClr val="dk1"/>
              </a:solidFill>
              <a:latin typeface="Arial"/>
              <a:ea typeface="Arial"/>
              <a:cs typeface="Arial"/>
              <a:sym typeface="Arial"/>
            </a:endParaRPr>
          </a:p>
        </p:txBody>
      </p:sp>
      <p:sp>
        <p:nvSpPr>
          <p:cNvPr id="328" name="Google Shape;328;p45"/>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29" name="Google Shape;329;p45"/>
          <p:cNvPicPr preferRelativeResize="0"/>
          <p:nvPr>
            <p:ph idx="1" type="body"/>
          </p:nvPr>
        </p:nvPicPr>
        <p:blipFill rotWithShape="1">
          <a:blip r:embed="rId3">
            <a:alphaModFix/>
          </a:blip>
          <a:srcRect b="0" l="0" r="0" t="0"/>
          <a:stretch/>
        </p:blipFill>
        <p:spPr>
          <a:xfrm>
            <a:off x="822960" y="1328738"/>
            <a:ext cx="2863849" cy="3579812"/>
          </a:xfrm>
          <a:prstGeom prst="rect">
            <a:avLst/>
          </a:prstGeom>
          <a:noFill/>
          <a:ln>
            <a:noFill/>
          </a:ln>
        </p:spPr>
      </p:pic>
      <p:sp>
        <p:nvSpPr>
          <p:cNvPr id="330" name="Google Shape;330;p45"/>
          <p:cNvSpPr txBox="1"/>
          <p:nvPr/>
        </p:nvSpPr>
        <p:spPr>
          <a:xfrm>
            <a:off x="4152900" y="1328738"/>
            <a:ext cx="4470400" cy="2585323"/>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Derived from the Coca plant</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Same plant as Coca-Cola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Used traditionally in South/Central America since Pre-Columbian times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First isolated in 1855</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2</a:t>
            </a:r>
            <a:r>
              <a:rPr b="0" baseline="30000" i="0" lang="en-US" sz="1800" u="none" cap="none" strike="noStrike">
                <a:solidFill>
                  <a:schemeClr val="dk1"/>
                </a:solidFill>
                <a:latin typeface="Arial"/>
                <a:ea typeface="Arial"/>
                <a:cs typeface="Arial"/>
                <a:sym typeface="Arial"/>
              </a:rPr>
              <a:t>nd</a:t>
            </a:r>
            <a:r>
              <a:rPr b="0" i="0" lang="en-US" sz="1800" u="none" cap="none" strike="noStrike">
                <a:solidFill>
                  <a:schemeClr val="dk1"/>
                </a:solidFill>
                <a:latin typeface="Arial"/>
                <a:ea typeface="Arial"/>
                <a:cs typeface="Arial"/>
                <a:sym typeface="Arial"/>
              </a:rPr>
              <a:t> most consumed drug after cannabis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14-21 million people/year globally</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Used as a patent medicine</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331" name="Google Shape;331;p45"/>
          <p:cNvPicPr preferRelativeResize="0"/>
          <p:nvPr/>
        </p:nvPicPr>
        <p:blipFill rotWithShape="1">
          <a:blip r:embed="rId4">
            <a:alphaModFix/>
          </a:blip>
          <a:srcRect b="0" l="0" r="0" t="0"/>
          <a:stretch/>
        </p:blipFill>
        <p:spPr>
          <a:xfrm>
            <a:off x="4323555" y="3819471"/>
            <a:ext cx="3804445" cy="233454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6"/>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AGAIN AND AGAIN AND AGAIN</a:t>
            </a:r>
            <a:endParaRPr b="0" i="0" sz="2800" u="none" cap="none" strike="noStrike">
              <a:solidFill>
                <a:schemeClr val="dk1"/>
              </a:solidFill>
              <a:latin typeface="Arial"/>
              <a:ea typeface="Arial"/>
              <a:cs typeface="Arial"/>
              <a:sym typeface="Arial"/>
            </a:endParaRPr>
          </a:p>
        </p:txBody>
      </p:sp>
      <p:sp>
        <p:nvSpPr>
          <p:cNvPr id="337" name="Google Shape;337;p46"/>
          <p:cNvSpPr txBox="1"/>
          <p:nvPr>
            <p:ph idx="1" type="body"/>
          </p:nvPr>
        </p:nvSpPr>
        <p:spPr>
          <a:xfrm>
            <a:off x="822960" y="1100628"/>
            <a:ext cx="7521000" cy="3579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600"/>
              <a:buFont typeface="Arial"/>
              <a:buNone/>
            </a:pPr>
            <a:r>
              <a:rPr b="1" i="0" lang="en-US" sz="2300" u="none" cap="none" strike="noStrike">
                <a:solidFill>
                  <a:schemeClr val="dk1"/>
                </a:solidFill>
                <a:latin typeface="Arial"/>
                <a:ea typeface="Arial"/>
                <a:cs typeface="Arial"/>
                <a:sym typeface="Arial"/>
              </a:rPr>
              <a:t>Cocaine works primarily on your dopamine receptors (D</a:t>
            </a:r>
            <a:r>
              <a:rPr b="1" baseline="-25000" i="0" lang="en-US" sz="2300" u="none" cap="none" strike="noStrike">
                <a:solidFill>
                  <a:schemeClr val="dk1"/>
                </a:solidFill>
                <a:latin typeface="Arial"/>
                <a:ea typeface="Arial"/>
                <a:cs typeface="Arial"/>
                <a:sym typeface="Arial"/>
              </a:rPr>
              <a:t>1</a:t>
            </a:r>
            <a:r>
              <a:rPr b="1" i="0" lang="en-US" sz="2300" u="none" cap="none" strike="noStrike">
                <a:solidFill>
                  <a:schemeClr val="dk1"/>
                </a:solidFill>
                <a:latin typeface="Arial"/>
                <a:ea typeface="Arial"/>
                <a:cs typeface="Arial"/>
                <a:sym typeface="Arial"/>
              </a:rPr>
              <a:t> &amp; D</a:t>
            </a:r>
            <a:r>
              <a:rPr b="1" baseline="-25000" i="0" lang="en-US" sz="2300" u="none" cap="none" strike="noStrike">
                <a:solidFill>
                  <a:schemeClr val="dk1"/>
                </a:solidFill>
                <a:latin typeface="Arial"/>
                <a:ea typeface="Arial"/>
                <a:cs typeface="Arial"/>
                <a:sym typeface="Arial"/>
              </a:rPr>
              <a:t>2</a:t>
            </a:r>
            <a:r>
              <a:rPr b="1" i="0" lang="en-US" sz="2300" u="none" cap="none" strike="noStrike">
                <a:solidFill>
                  <a:schemeClr val="dk1"/>
                </a:solidFill>
                <a:latin typeface="Arial"/>
                <a:ea typeface="Arial"/>
                <a:cs typeface="Arial"/>
                <a:sym typeface="Arial"/>
              </a:rPr>
              <a:t>)</a:t>
            </a:r>
            <a:endParaRPr b="0" i="0" sz="2300" u="none" cap="none" strike="noStrike">
              <a:solidFill>
                <a:schemeClr val="dk1"/>
              </a:solidFill>
              <a:latin typeface="Arial"/>
              <a:ea typeface="Arial"/>
              <a:cs typeface="Arial"/>
              <a:sym typeface="Arial"/>
            </a:endParaRPr>
          </a:p>
          <a:p>
            <a:pPr indent="-387350" lvl="0" marL="342900" marR="0" rtl="0" algn="l">
              <a:lnSpc>
                <a:spcPct val="100000"/>
              </a:lnSpc>
              <a:spcBef>
                <a:spcPts val="800"/>
              </a:spcBef>
              <a:spcAft>
                <a:spcPts val="0"/>
              </a:spcAft>
              <a:buClr>
                <a:schemeClr val="dk1"/>
              </a:buClr>
              <a:buSzPts val="2300"/>
              <a:buFont typeface="Arial"/>
              <a:buChar char="•"/>
            </a:pPr>
            <a:r>
              <a:rPr b="0" i="0" lang="en-US" sz="2300" u="none" cap="none" strike="noStrike">
                <a:solidFill>
                  <a:schemeClr val="dk1"/>
                </a:solidFill>
                <a:latin typeface="Arial"/>
                <a:ea typeface="Arial"/>
                <a:cs typeface="Arial"/>
                <a:sym typeface="Arial"/>
              </a:rPr>
              <a:t>It taps your body’s natural addiction center</a:t>
            </a:r>
            <a:endParaRPr sz="2300"/>
          </a:p>
          <a:p>
            <a:pPr indent="-387350" lvl="0" marL="342900" marR="0" rtl="0" algn="l">
              <a:lnSpc>
                <a:spcPct val="100000"/>
              </a:lnSpc>
              <a:spcBef>
                <a:spcPts val="800"/>
              </a:spcBef>
              <a:spcAft>
                <a:spcPts val="0"/>
              </a:spcAft>
              <a:buClr>
                <a:schemeClr val="dk1"/>
              </a:buClr>
              <a:buSzPts val="2300"/>
              <a:buFont typeface="Arial"/>
              <a:buChar char="•"/>
            </a:pPr>
            <a:r>
              <a:rPr b="0" i="0" lang="en-US" sz="2300" u="none" cap="none" strike="noStrike">
                <a:solidFill>
                  <a:schemeClr val="dk1"/>
                </a:solidFill>
                <a:latin typeface="Arial"/>
                <a:ea typeface="Arial"/>
                <a:cs typeface="Arial"/>
                <a:sym typeface="Arial"/>
              </a:rPr>
              <a:t>Stressful for your heart</a:t>
            </a:r>
            <a:endParaRPr sz="2300"/>
          </a:p>
          <a:p>
            <a:pPr indent="-387350" lvl="0" marL="342900" marR="0" rtl="0" algn="l">
              <a:lnSpc>
                <a:spcPct val="100000"/>
              </a:lnSpc>
              <a:spcBef>
                <a:spcPts val="800"/>
              </a:spcBef>
              <a:spcAft>
                <a:spcPts val="0"/>
              </a:spcAft>
              <a:buClr>
                <a:schemeClr val="dk1"/>
              </a:buClr>
              <a:buSzPts val="2300"/>
              <a:buFont typeface="Arial"/>
              <a:buChar char="•"/>
            </a:pPr>
            <a:r>
              <a:rPr b="0" i="0" lang="en-US" sz="2300" u="none" cap="none" strike="noStrike">
                <a:solidFill>
                  <a:schemeClr val="dk1"/>
                </a:solidFill>
                <a:latin typeface="Arial"/>
                <a:ea typeface="Arial"/>
                <a:cs typeface="Arial"/>
                <a:sym typeface="Arial"/>
              </a:rPr>
              <a:t>Broken down by your liver, not filtered by your kidneys</a:t>
            </a:r>
            <a:endParaRPr sz="2300"/>
          </a:p>
          <a:p>
            <a:pPr indent="-209042" lvl="2" marL="402336" marR="0" rtl="0" algn="l">
              <a:lnSpc>
                <a:spcPct val="100000"/>
              </a:lnSpc>
              <a:spcBef>
                <a:spcPts val="300"/>
              </a:spcBef>
              <a:spcAft>
                <a:spcPts val="0"/>
              </a:spcAft>
              <a:buClr>
                <a:schemeClr val="accent2"/>
              </a:buClr>
              <a:buSzPts val="2300"/>
              <a:buFont typeface="Arial"/>
              <a:buChar char="•"/>
            </a:pPr>
            <a:r>
              <a:rPr b="0" i="0" lang="en-US" sz="2300" u="none" cap="none" strike="noStrike">
                <a:solidFill>
                  <a:schemeClr val="dk1"/>
                </a:solidFill>
                <a:latin typeface="Arial"/>
                <a:ea typeface="Arial"/>
                <a:cs typeface="Arial"/>
                <a:sym typeface="Arial"/>
              </a:rPr>
              <a:t>Causes havoc if you mix it with things, e.g.:</a:t>
            </a:r>
            <a:endParaRPr sz="2300"/>
          </a:p>
          <a:p>
            <a:pPr indent="-209041" lvl="3" marL="630936" marR="0" rtl="0" algn="l">
              <a:lnSpc>
                <a:spcPct val="100000"/>
              </a:lnSpc>
              <a:spcBef>
                <a:spcPts val="300"/>
              </a:spcBef>
              <a:spcAft>
                <a:spcPts val="0"/>
              </a:spcAft>
              <a:buClr>
                <a:schemeClr val="accent2"/>
              </a:buClr>
              <a:buSzPts val="2300"/>
              <a:buFont typeface="Arial"/>
              <a:buChar char="•"/>
            </a:pPr>
            <a:r>
              <a:rPr b="0" i="0" lang="en-US" sz="2300" u="none" cap="none" strike="noStrike">
                <a:solidFill>
                  <a:schemeClr val="dk1"/>
                </a:solidFill>
                <a:latin typeface="Arial"/>
                <a:ea typeface="Arial"/>
                <a:cs typeface="Arial"/>
                <a:sym typeface="Arial"/>
              </a:rPr>
              <a:t>Cocaine + alcohol = cocaethylene, a more cardiotoxic compound</a:t>
            </a:r>
            <a:endParaRPr sz="2300"/>
          </a:p>
          <a:p>
            <a:pPr indent="-218186" lvl="1" marL="173736" marR="0" rtl="0" algn="l">
              <a:lnSpc>
                <a:spcPct val="100000"/>
              </a:lnSpc>
              <a:spcBef>
                <a:spcPts val="300"/>
              </a:spcBef>
              <a:spcAft>
                <a:spcPts val="0"/>
              </a:spcAft>
              <a:buClr>
                <a:schemeClr val="accent2"/>
              </a:buClr>
              <a:buSzPts val="2300"/>
              <a:buFont typeface="Arial"/>
              <a:buChar char="•"/>
            </a:pPr>
            <a:r>
              <a:rPr b="1" i="0" lang="en-US" sz="2300" u="sng" cap="none" strike="noStrike">
                <a:solidFill>
                  <a:schemeClr val="dk1"/>
                </a:solidFill>
                <a:latin typeface="Arial"/>
                <a:ea typeface="Arial"/>
                <a:cs typeface="Arial"/>
                <a:sym typeface="Arial"/>
              </a:rPr>
              <a:t>VERY DANGEROUS TO MIX</a:t>
            </a:r>
            <a:endParaRPr sz="2300"/>
          </a:p>
          <a:p>
            <a:pPr indent="-209042" lvl="2" marL="402336" marR="0" rtl="0" algn="l">
              <a:lnSpc>
                <a:spcPct val="100000"/>
              </a:lnSpc>
              <a:spcBef>
                <a:spcPts val="300"/>
              </a:spcBef>
              <a:spcAft>
                <a:spcPts val="0"/>
              </a:spcAft>
              <a:buClr>
                <a:schemeClr val="accent2"/>
              </a:buClr>
              <a:buSzPts val="2300"/>
              <a:buFont typeface="Arial"/>
              <a:buChar char="•"/>
            </a:pPr>
            <a:r>
              <a:rPr b="0" i="0" lang="en-US" sz="2300" u="none" cap="none" strike="noStrike">
                <a:solidFill>
                  <a:schemeClr val="dk1"/>
                </a:solidFill>
                <a:latin typeface="Arial"/>
                <a:ea typeface="Arial"/>
                <a:cs typeface="Arial"/>
                <a:sym typeface="Arial"/>
              </a:rPr>
              <a:t>Don’t mix with stimulants, MDMA/MDA, alcohol, psychedelics, or pretty much anything else</a:t>
            </a:r>
            <a:endParaRPr sz="2300"/>
          </a:p>
          <a:p>
            <a:pPr indent="-209042" lvl="2" marL="402336" marR="0" rtl="0" algn="l">
              <a:lnSpc>
                <a:spcPct val="100000"/>
              </a:lnSpc>
              <a:spcBef>
                <a:spcPts val="300"/>
              </a:spcBef>
              <a:spcAft>
                <a:spcPts val="0"/>
              </a:spcAft>
              <a:buClr>
                <a:schemeClr val="accent2"/>
              </a:buClr>
              <a:buSzPts val="2300"/>
              <a:buFont typeface="Arial"/>
              <a:buChar char="•"/>
            </a:pPr>
            <a:r>
              <a:rPr b="0" i="0" lang="en-US" sz="2300" u="none" cap="none" strike="noStrike">
                <a:solidFill>
                  <a:schemeClr val="dk1"/>
                </a:solidFill>
                <a:latin typeface="Arial"/>
                <a:ea typeface="Arial"/>
                <a:cs typeface="Arial"/>
                <a:sym typeface="Arial"/>
              </a:rPr>
              <a:t>If you’re going to do it, it</a:t>
            </a:r>
            <a:r>
              <a:rPr lang="en-US" sz="2300"/>
              <a:t>’s best to </a:t>
            </a:r>
            <a:r>
              <a:rPr b="0" i="0" lang="en-US" sz="2300" u="none" cap="none" strike="noStrike">
                <a:solidFill>
                  <a:schemeClr val="dk1"/>
                </a:solidFill>
                <a:latin typeface="Arial"/>
                <a:ea typeface="Arial"/>
                <a:cs typeface="Arial"/>
                <a:sym typeface="Arial"/>
              </a:rPr>
              <a:t>just do one thing at a time</a:t>
            </a:r>
            <a:endParaRPr sz="2300"/>
          </a:p>
        </p:txBody>
      </p:sp>
      <p:sp>
        <p:nvSpPr>
          <p:cNvPr id="338" name="Google Shape;338;p46"/>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7"/>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FIRST CUT IS THE DEEPEST</a:t>
            </a:r>
            <a:endParaRPr b="0" i="0" sz="2800" u="none" cap="none" strike="noStrike">
              <a:solidFill>
                <a:schemeClr val="dk1"/>
              </a:solidFill>
              <a:latin typeface="Arial"/>
              <a:ea typeface="Arial"/>
              <a:cs typeface="Arial"/>
              <a:sym typeface="Arial"/>
            </a:endParaRPr>
          </a:p>
        </p:txBody>
      </p:sp>
      <p:sp>
        <p:nvSpPr>
          <p:cNvPr id="344" name="Google Shape;344;p47"/>
          <p:cNvSpPr txBox="1"/>
          <p:nvPr>
            <p:ph idx="1" type="body"/>
          </p:nvPr>
        </p:nvSpPr>
        <p:spPr>
          <a:xfrm>
            <a:off x="822960" y="1100628"/>
            <a:ext cx="7520940" cy="4144472"/>
          </a:xfrm>
          <a:prstGeom prst="rect">
            <a:avLst/>
          </a:prstGeom>
          <a:solidFill>
            <a:schemeClr val="lt1"/>
          </a:solidFill>
          <a:ln>
            <a:noFill/>
          </a:ln>
        </p:spPr>
        <p:txBody>
          <a:bodyPr anchorCtr="0" anchor="t" bIns="45700" lIns="91425" spcFirstLastPara="1" rIns="91425" wrap="square" tIns="45700">
            <a:noAutofit/>
          </a:bodyPr>
          <a:lstStyle/>
          <a:p>
            <a:pPr indent="-205486" lvl="1" marL="173736" marR="0" rtl="0" algn="l">
              <a:lnSpc>
                <a:spcPct val="100000"/>
              </a:lnSpc>
              <a:spcBef>
                <a:spcPts val="0"/>
              </a:spcBef>
              <a:spcAft>
                <a:spcPts val="0"/>
              </a:spcAft>
              <a:buClr>
                <a:schemeClr val="accent2"/>
              </a:buClr>
              <a:buSzPts val="2100"/>
              <a:buFont typeface="Arial"/>
              <a:buChar char="•"/>
            </a:pPr>
            <a:r>
              <a:rPr b="1" i="0" lang="en-US" sz="2100" u="none" cap="none" strike="noStrike">
                <a:solidFill>
                  <a:schemeClr val="dk1"/>
                </a:solidFill>
                <a:latin typeface="Arial"/>
                <a:ea typeface="Arial"/>
                <a:cs typeface="Arial"/>
                <a:sym typeface="Arial"/>
              </a:rPr>
              <a:t>Average purity - 20-30%</a:t>
            </a:r>
            <a:endParaRPr sz="2100"/>
          </a:p>
          <a:p>
            <a:pPr indent="-205486" lvl="1" marL="173736" marR="0" rtl="0" algn="l">
              <a:lnSpc>
                <a:spcPct val="100000"/>
              </a:lnSpc>
              <a:spcBef>
                <a:spcPts val="300"/>
              </a:spcBef>
              <a:spcAft>
                <a:spcPts val="0"/>
              </a:spcAft>
              <a:buClr>
                <a:schemeClr val="accent2"/>
              </a:buClr>
              <a:buSzPts val="2100"/>
              <a:buFont typeface="Arial"/>
              <a:buChar char="•"/>
            </a:pPr>
            <a:r>
              <a:rPr b="0" i="0" lang="en-US" sz="2100" u="none" cap="none" strike="noStrike">
                <a:solidFill>
                  <a:schemeClr val="dk1"/>
                </a:solidFill>
                <a:latin typeface="Arial"/>
                <a:ea typeface="Arial"/>
                <a:cs typeface="Arial"/>
                <a:sym typeface="Arial"/>
              </a:rPr>
              <a:t>Often “cut” with other substances</a:t>
            </a:r>
            <a:endParaRPr sz="2100"/>
          </a:p>
          <a:p>
            <a:pPr indent="-196342" lvl="2" marL="402336" marR="0" rtl="0" algn="l">
              <a:lnSpc>
                <a:spcPct val="100000"/>
              </a:lnSpc>
              <a:spcBef>
                <a:spcPts val="300"/>
              </a:spcBef>
              <a:spcAft>
                <a:spcPts val="0"/>
              </a:spcAft>
              <a:buClr>
                <a:schemeClr val="accent2"/>
              </a:buClr>
              <a:buSzPts val="2100"/>
              <a:buFont typeface="Arial"/>
              <a:buChar char="•"/>
            </a:pPr>
            <a:r>
              <a:rPr b="0" i="0" lang="en-US" sz="2100" u="none" cap="none" strike="noStrike">
                <a:solidFill>
                  <a:schemeClr val="dk1"/>
                </a:solidFill>
                <a:latin typeface="Arial"/>
                <a:ea typeface="Arial"/>
                <a:cs typeface="Arial"/>
                <a:sym typeface="Arial"/>
              </a:rPr>
              <a:t>Vitamin C</a:t>
            </a:r>
            <a:endParaRPr sz="2100"/>
          </a:p>
          <a:p>
            <a:pPr indent="-196342" lvl="2" marL="402336" marR="0" rtl="0" algn="l">
              <a:lnSpc>
                <a:spcPct val="100000"/>
              </a:lnSpc>
              <a:spcBef>
                <a:spcPts val="300"/>
              </a:spcBef>
              <a:spcAft>
                <a:spcPts val="0"/>
              </a:spcAft>
              <a:buClr>
                <a:schemeClr val="accent2"/>
              </a:buClr>
              <a:buSzPts val="2100"/>
              <a:buFont typeface="Arial"/>
              <a:buChar char="•"/>
            </a:pPr>
            <a:r>
              <a:rPr b="0" i="0" lang="en-US" sz="2100" u="none" cap="none" strike="noStrike">
                <a:solidFill>
                  <a:schemeClr val="dk1"/>
                </a:solidFill>
                <a:latin typeface="Arial"/>
                <a:ea typeface="Arial"/>
                <a:cs typeface="Arial"/>
                <a:sym typeface="Arial"/>
              </a:rPr>
              <a:t>Sugar (Dangerous if injected)</a:t>
            </a:r>
            <a:endParaRPr sz="2100"/>
          </a:p>
          <a:p>
            <a:pPr indent="-196342" lvl="2" marL="402336" marR="0" rtl="0" algn="l">
              <a:lnSpc>
                <a:spcPct val="100000"/>
              </a:lnSpc>
              <a:spcBef>
                <a:spcPts val="300"/>
              </a:spcBef>
              <a:spcAft>
                <a:spcPts val="0"/>
              </a:spcAft>
              <a:buClr>
                <a:schemeClr val="accent2"/>
              </a:buClr>
              <a:buSzPts val="2100"/>
              <a:buFont typeface="Arial"/>
              <a:buChar char="•"/>
            </a:pPr>
            <a:r>
              <a:rPr b="0" i="0" lang="en-US" sz="2100" u="none" cap="none" strike="noStrike">
                <a:solidFill>
                  <a:schemeClr val="dk1"/>
                </a:solidFill>
                <a:latin typeface="Arial"/>
                <a:ea typeface="Arial"/>
                <a:cs typeface="Arial"/>
                <a:sym typeface="Arial"/>
              </a:rPr>
              <a:t>Aspirin</a:t>
            </a:r>
            <a:endParaRPr sz="2100"/>
          </a:p>
          <a:p>
            <a:pPr indent="-196342" lvl="2" marL="402336" marR="0" rtl="0" algn="l">
              <a:lnSpc>
                <a:spcPct val="100000"/>
              </a:lnSpc>
              <a:spcBef>
                <a:spcPts val="300"/>
              </a:spcBef>
              <a:spcAft>
                <a:spcPts val="0"/>
              </a:spcAft>
              <a:buClr>
                <a:schemeClr val="accent2"/>
              </a:buClr>
              <a:buSzPts val="2100"/>
              <a:buFont typeface="Arial"/>
              <a:buChar char="•"/>
            </a:pPr>
            <a:r>
              <a:rPr b="0" i="0" lang="en-US" sz="2100" u="none" cap="none" strike="noStrike">
                <a:solidFill>
                  <a:schemeClr val="dk1"/>
                </a:solidFill>
                <a:latin typeface="Arial"/>
                <a:ea typeface="Arial"/>
                <a:cs typeface="Arial"/>
                <a:sym typeface="Arial"/>
              </a:rPr>
              <a:t>Caffeine (speedy)</a:t>
            </a:r>
            <a:endParaRPr sz="2100"/>
          </a:p>
          <a:p>
            <a:pPr indent="-196342" lvl="2" marL="402336" marR="0" rtl="0" algn="l">
              <a:lnSpc>
                <a:spcPct val="100000"/>
              </a:lnSpc>
              <a:spcBef>
                <a:spcPts val="300"/>
              </a:spcBef>
              <a:spcAft>
                <a:spcPts val="0"/>
              </a:spcAft>
              <a:buClr>
                <a:schemeClr val="accent2"/>
              </a:buClr>
              <a:buSzPts val="2100"/>
              <a:buFont typeface="Arial"/>
              <a:buChar char="•"/>
            </a:pPr>
            <a:r>
              <a:rPr b="0" i="0" lang="en-US" sz="2100" u="none" cap="none" strike="noStrike">
                <a:solidFill>
                  <a:schemeClr val="dk1"/>
                </a:solidFill>
                <a:latin typeface="Arial"/>
                <a:ea typeface="Arial"/>
                <a:cs typeface="Arial"/>
                <a:sym typeface="Arial"/>
              </a:rPr>
              <a:t>Lidocaine, procaine, benzocaine (numbing)</a:t>
            </a:r>
            <a:endParaRPr sz="2100"/>
          </a:p>
          <a:p>
            <a:pPr indent="-196342" lvl="2" marL="402336" marR="0" rtl="0" algn="l">
              <a:lnSpc>
                <a:spcPct val="100000"/>
              </a:lnSpc>
              <a:spcBef>
                <a:spcPts val="300"/>
              </a:spcBef>
              <a:spcAft>
                <a:spcPts val="0"/>
              </a:spcAft>
              <a:buClr>
                <a:schemeClr val="accent2"/>
              </a:buClr>
              <a:buSzPts val="2100"/>
              <a:buFont typeface="Arial"/>
              <a:buChar char="•"/>
            </a:pPr>
            <a:r>
              <a:rPr b="0" i="0" lang="en-US" sz="2100" u="none" cap="none" strike="noStrike">
                <a:solidFill>
                  <a:schemeClr val="dk1"/>
                </a:solidFill>
                <a:latin typeface="Arial"/>
                <a:ea typeface="Arial"/>
                <a:cs typeface="Arial"/>
                <a:sym typeface="Arial"/>
              </a:rPr>
              <a:t>Levamisole (“enhances the rush”)</a:t>
            </a:r>
            <a:endParaRPr sz="2100"/>
          </a:p>
          <a:p>
            <a:pPr indent="-196341" lvl="3" marL="630936" marR="0" rtl="0" algn="l">
              <a:lnSpc>
                <a:spcPct val="100000"/>
              </a:lnSpc>
              <a:spcBef>
                <a:spcPts val="300"/>
              </a:spcBef>
              <a:spcAft>
                <a:spcPts val="0"/>
              </a:spcAft>
              <a:buClr>
                <a:schemeClr val="accent2"/>
              </a:buClr>
              <a:buSzPts val="2100"/>
              <a:buFont typeface="Arial"/>
              <a:buChar char="•"/>
            </a:pPr>
            <a:r>
              <a:rPr b="0" i="0" lang="en-US" sz="2100" u="none" cap="none" strike="noStrike">
                <a:solidFill>
                  <a:schemeClr val="dk1"/>
                </a:solidFill>
                <a:latin typeface="Arial"/>
                <a:ea typeface="Arial"/>
                <a:cs typeface="Arial"/>
                <a:sym typeface="Arial"/>
              </a:rPr>
              <a:t>Cattle dewormer that causes low white blood cell count</a:t>
            </a:r>
            <a:endParaRPr sz="2100"/>
          </a:p>
          <a:p>
            <a:pPr indent="-205486" lvl="1" marL="173736" marR="0" rtl="0" algn="l">
              <a:lnSpc>
                <a:spcPct val="100000"/>
              </a:lnSpc>
              <a:spcBef>
                <a:spcPts val="300"/>
              </a:spcBef>
              <a:spcAft>
                <a:spcPts val="0"/>
              </a:spcAft>
              <a:buClr>
                <a:schemeClr val="accent2"/>
              </a:buClr>
              <a:buSzPts val="2100"/>
              <a:buFont typeface="Arial"/>
              <a:buChar char="•"/>
            </a:pPr>
            <a:r>
              <a:rPr b="0" i="0" lang="en-US" sz="2100" u="none" cap="none" strike="noStrike">
                <a:solidFill>
                  <a:schemeClr val="dk1"/>
                </a:solidFill>
                <a:latin typeface="Arial"/>
                <a:ea typeface="Arial"/>
                <a:cs typeface="Arial"/>
                <a:sym typeface="Arial"/>
              </a:rPr>
              <a:t>Chemicals added to make it flake (hairspray), pass “bleach test” or numb your gums</a:t>
            </a:r>
            <a:endParaRPr sz="2100"/>
          </a:p>
          <a:p>
            <a:pPr indent="-205486" lvl="1" marL="173736" marR="0" rtl="0" algn="l">
              <a:lnSpc>
                <a:spcPct val="100000"/>
              </a:lnSpc>
              <a:spcBef>
                <a:spcPts val="300"/>
              </a:spcBef>
              <a:spcAft>
                <a:spcPts val="0"/>
              </a:spcAft>
              <a:buClr>
                <a:schemeClr val="accent2"/>
              </a:buClr>
              <a:buSzPts val="2100"/>
              <a:buFont typeface="Arial"/>
              <a:buChar char="•"/>
            </a:pPr>
            <a:r>
              <a:rPr b="0" i="0" lang="en-US" sz="2100" u="none" cap="none" strike="noStrike">
                <a:solidFill>
                  <a:schemeClr val="dk1"/>
                </a:solidFill>
                <a:latin typeface="Arial"/>
                <a:ea typeface="Arial"/>
                <a:cs typeface="Arial"/>
                <a:sym typeface="Arial"/>
              </a:rPr>
              <a:t>Best indication of purity? </a:t>
            </a:r>
            <a:endParaRPr sz="2100"/>
          </a:p>
          <a:p>
            <a:pPr indent="-196342" lvl="2" marL="402336" marR="0" rtl="0" algn="l">
              <a:lnSpc>
                <a:spcPct val="100000"/>
              </a:lnSpc>
              <a:spcBef>
                <a:spcPts val="300"/>
              </a:spcBef>
              <a:spcAft>
                <a:spcPts val="0"/>
              </a:spcAft>
              <a:buClr>
                <a:schemeClr val="accent2"/>
              </a:buClr>
              <a:buSzPts val="2100"/>
              <a:buFont typeface="Arial"/>
              <a:buChar char="•"/>
            </a:pPr>
            <a:r>
              <a:rPr b="1" i="0" lang="en-US" sz="2100" u="none" cap="none" strike="noStrike">
                <a:solidFill>
                  <a:schemeClr val="dk1"/>
                </a:solidFill>
                <a:latin typeface="Arial"/>
                <a:ea typeface="Arial"/>
                <a:cs typeface="Arial"/>
                <a:sym typeface="Arial"/>
              </a:rPr>
              <a:t>BUY A TEST KIT</a:t>
            </a:r>
            <a:endParaRPr sz="2100"/>
          </a:p>
          <a:p>
            <a:pPr indent="-196342" lvl="2" marL="402336" marR="0" rtl="0" algn="l">
              <a:lnSpc>
                <a:spcPct val="100000"/>
              </a:lnSpc>
              <a:spcBef>
                <a:spcPts val="300"/>
              </a:spcBef>
              <a:spcAft>
                <a:spcPts val="0"/>
              </a:spcAft>
              <a:buClr>
                <a:schemeClr val="accent2"/>
              </a:buClr>
              <a:buSzPts val="2100"/>
              <a:buFont typeface="Arial"/>
              <a:buChar char="•"/>
            </a:pPr>
            <a:r>
              <a:rPr b="0" i="0" lang="en-US" sz="2100" u="none" cap="none" strike="noStrike">
                <a:solidFill>
                  <a:schemeClr val="dk1"/>
                </a:solidFill>
                <a:latin typeface="Arial"/>
                <a:ea typeface="Arial"/>
                <a:cs typeface="Arial"/>
                <a:sym typeface="Arial"/>
              </a:rPr>
              <a:t>Smell - Hard to fake</a:t>
            </a:r>
            <a:endParaRPr sz="2100"/>
          </a:p>
          <a:p>
            <a:pPr indent="-62991" lvl="3" marL="630936" marR="0" rtl="0" algn="l">
              <a:lnSpc>
                <a:spcPct val="100000"/>
              </a:lnSpc>
              <a:spcBef>
                <a:spcPts val="300"/>
              </a:spcBef>
              <a:spcAft>
                <a:spcPts val="0"/>
              </a:spcAft>
              <a:buClr>
                <a:schemeClr val="accent2"/>
              </a:buClr>
              <a:buSzPts val="1600"/>
              <a:buFont typeface="Arial"/>
              <a:buNone/>
            </a:pPr>
            <a:r>
              <a:t/>
            </a:r>
            <a:endParaRPr b="0" i="0" sz="1600" u="none" cap="none" strike="noStrike">
              <a:solidFill>
                <a:schemeClr val="dk1"/>
              </a:solidFill>
              <a:latin typeface="Arial"/>
              <a:ea typeface="Arial"/>
              <a:cs typeface="Arial"/>
              <a:sym typeface="Arial"/>
            </a:endParaRPr>
          </a:p>
          <a:p>
            <a:pPr indent="-342900" lvl="0" marL="342900" marR="0" rtl="0" algn="l">
              <a:lnSpc>
                <a:spcPct val="100000"/>
              </a:lnSpc>
              <a:spcBef>
                <a:spcPts val="800"/>
              </a:spcBef>
              <a:spcAft>
                <a:spcPts val="0"/>
              </a:spcAft>
              <a:buClr>
                <a:schemeClr val="dk1"/>
              </a:buClr>
              <a:buSzPts val="1600"/>
              <a:buFont typeface="Arial"/>
              <a:buNone/>
            </a:pPr>
            <a:r>
              <a:t/>
            </a:r>
            <a:endParaRPr b="1" i="0" sz="1600" u="none" cap="none" strike="noStrike">
              <a:solidFill>
                <a:schemeClr val="dk1"/>
              </a:solidFill>
              <a:latin typeface="Arial"/>
              <a:ea typeface="Arial"/>
              <a:cs typeface="Arial"/>
              <a:sym typeface="Arial"/>
            </a:endParaRPr>
          </a:p>
        </p:txBody>
      </p:sp>
      <p:sp>
        <p:nvSpPr>
          <p:cNvPr id="345" name="Google Shape;345;p47"/>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8"/>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OW, MY HEAD</a:t>
            </a:r>
            <a:endParaRPr b="0" i="0" sz="2800" u="none" cap="none" strike="noStrike">
              <a:solidFill>
                <a:schemeClr val="dk1"/>
              </a:solidFill>
              <a:latin typeface="Arial"/>
              <a:ea typeface="Arial"/>
              <a:cs typeface="Arial"/>
              <a:sym typeface="Arial"/>
            </a:endParaRPr>
          </a:p>
        </p:txBody>
      </p:sp>
      <p:sp>
        <p:nvSpPr>
          <p:cNvPr id="351" name="Google Shape;351;p48"/>
          <p:cNvSpPr txBox="1"/>
          <p:nvPr>
            <p:ph idx="1" type="body"/>
          </p:nvPr>
        </p:nvSpPr>
        <p:spPr>
          <a:xfrm>
            <a:off x="822960" y="1100628"/>
            <a:ext cx="7521000" cy="3579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600"/>
              <a:buFont typeface="Arial"/>
              <a:buNone/>
            </a:pPr>
            <a:r>
              <a:rPr b="1" i="0" lang="en-US" sz="2200" u="none" cap="none" strike="noStrike">
                <a:solidFill>
                  <a:schemeClr val="dk1"/>
                </a:solidFill>
                <a:latin typeface="Arial"/>
                <a:ea typeface="Arial"/>
                <a:cs typeface="Arial"/>
                <a:sym typeface="Arial"/>
              </a:rPr>
              <a:t>Aftercare:</a:t>
            </a:r>
            <a:endParaRPr sz="2200"/>
          </a:p>
          <a:p>
            <a:pPr indent="-211836" lvl="1" marL="173736" marR="0" rtl="0" algn="l">
              <a:lnSpc>
                <a:spcPct val="100000"/>
              </a:lnSpc>
              <a:spcBef>
                <a:spcPts val="300"/>
              </a:spcBef>
              <a:spcAft>
                <a:spcPts val="0"/>
              </a:spcAft>
              <a:buClr>
                <a:schemeClr val="accent2"/>
              </a:buClr>
              <a:buSzPts val="2200"/>
              <a:buFont typeface="Arial"/>
              <a:buChar char="•"/>
            </a:pPr>
            <a:r>
              <a:rPr b="0" i="0" lang="en-US" sz="2200" u="none" cap="none" strike="noStrike">
                <a:solidFill>
                  <a:schemeClr val="dk1"/>
                </a:solidFill>
                <a:latin typeface="Arial"/>
                <a:ea typeface="Arial"/>
                <a:cs typeface="Arial"/>
                <a:sym typeface="Arial"/>
              </a:rPr>
              <a:t>Wash out your nose</a:t>
            </a:r>
            <a:endParaRPr sz="2200"/>
          </a:p>
          <a:p>
            <a:pPr indent="-202692" lvl="2" marL="402336" marR="0" rtl="0" algn="l">
              <a:lnSpc>
                <a:spcPct val="100000"/>
              </a:lnSpc>
              <a:spcBef>
                <a:spcPts val="300"/>
              </a:spcBef>
              <a:spcAft>
                <a:spcPts val="0"/>
              </a:spcAft>
              <a:buClr>
                <a:schemeClr val="accent2"/>
              </a:buClr>
              <a:buSzPts val="2200"/>
              <a:buFont typeface="Arial"/>
              <a:buChar char="•"/>
            </a:pPr>
            <a:r>
              <a:rPr b="0" i="0" lang="en-US" sz="2200" u="none" cap="none" strike="noStrike">
                <a:solidFill>
                  <a:schemeClr val="dk1"/>
                </a:solidFill>
                <a:latin typeface="Arial"/>
                <a:ea typeface="Arial"/>
                <a:cs typeface="Arial"/>
                <a:sym typeface="Arial"/>
              </a:rPr>
              <a:t>Cocaine </a:t>
            </a:r>
            <a:r>
              <a:rPr lang="en-US" sz="2200"/>
              <a:t>constricts </a:t>
            </a:r>
            <a:r>
              <a:rPr b="0" i="0" lang="en-US" sz="2200" u="none" cap="none" strike="noStrike">
                <a:solidFill>
                  <a:schemeClr val="dk1"/>
                </a:solidFill>
                <a:latin typeface="Arial"/>
                <a:ea typeface="Arial"/>
                <a:cs typeface="Arial"/>
                <a:sym typeface="Arial"/>
              </a:rPr>
              <a:t>your blood vessels and can kill the tissue in your nose</a:t>
            </a:r>
            <a:endParaRPr sz="2200"/>
          </a:p>
          <a:p>
            <a:pPr indent="-202692" lvl="2" marL="402336" marR="0" rtl="0" algn="l">
              <a:lnSpc>
                <a:spcPct val="100000"/>
              </a:lnSpc>
              <a:spcBef>
                <a:spcPts val="300"/>
              </a:spcBef>
              <a:spcAft>
                <a:spcPts val="0"/>
              </a:spcAft>
              <a:buClr>
                <a:schemeClr val="accent2"/>
              </a:buClr>
              <a:buSzPts val="2200"/>
              <a:buFont typeface="Arial"/>
              <a:buChar char="•"/>
            </a:pPr>
            <a:r>
              <a:rPr b="0" i="0" lang="en-US" sz="2200" u="none" cap="none" strike="noStrike">
                <a:solidFill>
                  <a:schemeClr val="dk1"/>
                </a:solidFill>
                <a:latin typeface="Arial"/>
                <a:ea typeface="Arial"/>
                <a:cs typeface="Arial"/>
                <a:sym typeface="Arial"/>
              </a:rPr>
              <a:t>Use a Neti pot or just be gross and blow your nose in a hot shower</a:t>
            </a:r>
            <a:endParaRPr sz="2200"/>
          </a:p>
          <a:p>
            <a:pPr indent="-211836" lvl="1" marL="173736" marR="0" rtl="0" algn="l">
              <a:lnSpc>
                <a:spcPct val="100000"/>
              </a:lnSpc>
              <a:spcBef>
                <a:spcPts val="300"/>
              </a:spcBef>
              <a:spcAft>
                <a:spcPts val="0"/>
              </a:spcAft>
              <a:buClr>
                <a:schemeClr val="accent2"/>
              </a:buClr>
              <a:buSzPts val="2200"/>
              <a:buFont typeface="Arial"/>
              <a:buChar char="•"/>
            </a:pPr>
            <a:r>
              <a:rPr b="0" i="0" lang="en-US" sz="2200" u="none" cap="none" strike="noStrike">
                <a:solidFill>
                  <a:schemeClr val="dk1"/>
                </a:solidFill>
                <a:latin typeface="Arial"/>
                <a:ea typeface="Arial"/>
                <a:cs typeface="Arial"/>
                <a:sym typeface="Arial"/>
              </a:rPr>
              <a:t>N-Acetyl Tyrosine or just L-Tyrosine</a:t>
            </a:r>
            <a:endParaRPr sz="2200"/>
          </a:p>
          <a:p>
            <a:pPr indent="-202692" lvl="2" marL="402336" marR="0" rtl="0" algn="l">
              <a:lnSpc>
                <a:spcPct val="100000"/>
              </a:lnSpc>
              <a:spcBef>
                <a:spcPts val="300"/>
              </a:spcBef>
              <a:spcAft>
                <a:spcPts val="0"/>
              </a:spcAft>
              <a:buClr>
                <a:schemeClr val="accent2"/>
              </a:buClr>
              <a:buSzPts val="2200"/>
              <a:buFont typeface="Arial"/>
              <a:buChar char="•"/>
            </a:pPr>
            <a:r>
              <a:rPr b="0" i="0" lang="en-US" sz="2200" u="none" cap="none" strike="noStrike">
                <a:solidFill>
                  <a:schemeClr val="dk1"/>
                </a:solidFill>
                <a:latin typeface="Arial"/>
                <a:ea typeface="Arial"/>
                <a:cs typeface="Arial"/>
                <a:sym typeface="Arial"/>
              </a:rPr>
              <a:t>Dopamine precursor</a:t>
            </a:r>
            <a:endParaRPr sz="2200"/>
          </a:p>
          <a:p>
            <a:pPr indent="-202692" lvl="2" marL="402336" marR="0" rtl="0" algn="l">
              <a:lnSpc>
                <a:spcPct val="100000"/>
              </a:lnSpc>
              <a:spcBef>
                <a:spcPts val="300"/>
              </a:spcBef>
              <a:spcAft>
                <a:spcPts val="0"/>
              </a:spcAft>
              <a:buClr>
                <a:schemeClr val="accent2"/>
              </a:buClr>
              <a:buSzPts val="2200"/>
              <a:buFont typeface="Arial"/>
              <a:buChar char="•"/>
            </a:pPr>
            <a:r>
              <a:rPr b="0" i="0" lang="en-US" sz="2200" u="none" cap="none" strike="noStrike">
                <a:solidFill>
                  <a:schemeClr val="dk1"/>
                </a:solidFill>
                <a:latin typeface="Arial"/>
                <a:ea typeface="Arial"/>
                <a:cs typeface="Arial"/>
                <a:sym typeface="Arial"/>
              </a:rPr>
              <a:t>Found in cheese</a:t>
            </a:r>
            <a:endParaRPr b="0" i="0" sz="2200" u="none" cap="none" strike="noStrike">
              <a:solidFill>
                <a:schemeClr val="dk1"/>
              </a:solidFill>
              <a:latin typeface="Arial"/>
              <a:ea typeface="Arial"/>
              <a:cs typeface="Arial"/>
              <a:sym typeface="Arial"/>
            </a:endParaRPr>
          </a:p>
        </p:txBody>
      </p:sp>
      <p:sp>
        <p:nvSpPr>
          <p:cNvPr id="352" name="Google Shape;352;p48"/>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9"/>
          <p:cNvSpPr txBox="1"/>
          <p:nvPr>
            <p:ph type="title"/>
          </p:nvPr>
        </p:nvSpPr>
        <p:spPr>
          <a:xfrm>
            <a:off x="822960" y="365760"/>
            <a:ext cx="7521000" cy="548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2400"/>
              <a:t>WHY NOT, I’M A FUN GUY- PSILOCIN/PSILOCYBIN</a:t>
            </a:r>
            <a:endParaRPr sz="2400"/>
          </a:p>
        </p:txBody>
      </p:sp>
      <p:sp>
        <p:nvSpPr>
          <p:cNvPr id="359" name="Google Shape;359;p49"/>
          <p:cNvSpPr txBox="1"/>
          <p:nvPr>
            <p:ph idx="1" type="body"/>
          </p:nvPr>
        </p:nvSpPr>
        <p:spPr>
          <a:xfrm>
            <a:off x="822955" y="1100625"/>
            <a:ext cx="3912900" cy="3579900"/>
          </a:xfrm>
          <a:prstGeom prst="rect">
            <a:avLst/>
          </a:prstGeom>
        </p:spPr>
        <p:txBody>
          <a:bodyPr anchorCtr="0" anchor="t" bIns="45700" lIns="91425" spcFirstLastPara="1" rIns="91425" wrap="square" tIns="45700">
            <a:normAutofit/>
          </a:bodyPr>
          <a:lstStyle/>
          <a:p>
            <a:pPr indent="0" lvl="0" marL="0" rtl="0" algn="ctr">
              <a:spcBef>
                <a:spcPts val="800"/>
              </a:spcBef>
              <a:spcAft>
                <a:spcPts val="0"/>
              </a:spcAft>
              <a:buNone/>
            </a:pPr>
            <a:r>
              <a:rPr lang="en-US"/>
              <a:t>Mushrooms, Shrooms, Caps, Mushies, Boomers, Cubes</a:t>
            </a:r>
            <a:endParaRPr/>
          </a:p>
          <a:p>
            <a:pPr indent="0" lvl="0" marL="0" rtl="0" algn="ctr">
              <a:spcBef>
                <a:spcPts val="1200"/>
              </a:spcBef>
              <a:spcAft>
                <a:spcPts val="0"/>
              </a:spcAft>
              <a:buNone/>
            </a:pPr>
            <a:r>
              <a:t/>
            </a:r>
            <a:endParaRPr/>
          </a:p>
          <a:p>
            <a:pPr indent="0" lvl="0" marL="0" rtl="0" algn="ctr">
              <a:spcBef>
                <a:spcPts val="1200"/>
              </a:spcBef>
              <a:spcAft>
                <a:spcPts val="1200"/>
              </a:spcAft>
              <a:buNone/>
            </a:pPr>
            <a:r>
              <a:t/>
            </a:r>
            <a:endParaRPr/>
          </a:p>
        </p:txBody>
      </p:sp>
      <p:sp>
        <p:nvSpPr>
          <p:cNvPr id="360" name="Google Shape;360;p49"/>
          <p:cNvSpPr/>
          <p:nvPr>
            <p:ph idx="12" type="sldNum"/>
          </p:nvPr>
        </p:nvSpPr>
        <p:spPr>
          <a:xfrm>
            <a:off x="8401038" y="6170822"/>
            <a:ext cx="502800" cy="502800"/>
          </a:xfrm>
          <a:prstGeom prst="ellipse">
            <a:avLst/>
          </a:prstGeom>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61" name="Google Shape;361;p49"/>
          <p:cNvPicPr preferRelativeResize="0"/>
          <p:nvPr/>
        </p:nvPicPr>
        <p:blipFill>
          <a:blip r:embed="rId3">
            <a:alphaModFix/>
          </a:blip>
          <a:stretch>
            <a:fillRect/>
          </a:stretch>
        </p:blipFill>
        <p:spPr>
          <a:xfrm>
            <a:off x="1108092" y="1861688"/>
            <a:ext cx="3463910" cy="2308710"/>
          </a:xfrm>
          <a:prstGeom prst="rect">
            <a:avLst/>
          </a:prstGeom>
          <a:noFill/>
          <a:ln>
            <a:noFill/>
          </a:ln>
        </p:spPr>
      </p:pic>
      <p:sp>
        <p:nvSpPr>
          <p:cNvPr id="362" name="Google Shape;362;p49"/>
          <p:cNvSpPr txBox="1"/>
          <p:nvPr/>
        </p:nvSpPr>
        <p:spPr>
          <a:xfrm>
            <a:off x="762000" y="4440250"/>
            <a:ext cx="7830900" cy="2158800"/>
          </a:xfrm>
          <a:prstGeom prst="rect">
            <a:avLst/>
          </a:prstGeom>
          <a:solidFill>
            <a:schemeClr val="lt1"/>
          </a:solid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Char char="●"/>
            </a:pPr>
            <a:r>
              <a:rPr lang="en-US" sz="1600">
                <a:solidFill>
                  <a:schemeClr val="dk1"/>
                </a:solidFill>
              </a:rPr>
              <a:t>The active chemicals in “magic” mushrooms</a:t>
            </a:r>
            <a:endParaRPr sz="1600">
              <a:solidFill>
                <a:schemeClr val="dk1"/>
              </a:solidFill>
            </a:endParaRPr>
          </a:p>
          <a:p>
            <a:pPr indent="-330200" lvl="0" marL="457200" rtl="0" algn="l">
              <a:spcBef>
                <a:spcPts val="0"/>
              </a:spcBef>
              <a:spcAft>
                <a:spcPts val="0"/>
              </a:spcAft>
              <a:buClr>
                <a:schemeClr val="dk1"/>
              </a:buClr>
              <a:buSzPts val="1600"/>
              <a:buChar char="●"/>
            </a:pPr>
            <a:r>
              <a:rPr lang="en-US" sz="1600">
                <a:solidFill>
                  <a:schemeClr val="dk1"/>
                </a:solidFill>
              </a:rPr>
              <a:t>Grown and used since prehistory </a:t>
            </a:r>
            <a:endParaRPr sz="1600">
              <a:solidFill>
                <a:schemeClr val="dk1"/>
              </a:solidFill>
            </a:endParaRPr>
          </a:p>
          <a:p>
            <a:pPr indent="-330200" lvl="1" marL="914400" rtl="0" algn="l">
              <a:spcBef>
                <a:spcPts val="0"/>
              </a:spcBef>
              <a:spcAft>
                <a:spcPts val="0"/>
              </a:spcAft>
              <a:buClr>
                <a:schemeClr val="dk1"/>
              </a:buClr>
              <a:buSzPts val="1600"/>
              <a:buChar char="○"/>
            </a:pPr>
            <a:r>
              <a:rPr lang="en-US" sz="1600">
                <a:solidFill>
                  <a:schemeClr val="dk1"/>
                </a:solidFill>
              </a:rPr>
              <a:t>Used extensively by Mesoamerican Native peoples and across Europe</a:t>
            </a:r>
            <a:endParaRPr sz="1600">
              <a:solidFill>
                <a:schemeClr val="dk1"/>
              </a:solidFill>
            </a:endParaRPr>
          </a:p>
          <a:p>
            <a:pPr indent="-330200" lvl="1" marL="914400" rtl="0" algn="l">
              <a:spcBef>
                <a:spcPts val="0"/>
              </a:spcBef>
              <a:spcAft>
                <a:spcPts val="0"/>
              </a:spcAft>
              <a:buClr>
                <a:schemeClr val="dk1"/>
              </a:buClr>
              <a:buSzPts val="1600"/>
              <a:buChar char="○"/>
            </a:pPr>
            <a:r>
              <a:rPr lang="en-US" sz="1600">
                <a:solidFill>
                  <a:schemeClr val="dk1"/>
                </a:solidFill>
              </a:rPr>
              <a:t>Used from prehistory to modern times</a:t>
            </a:r>
            <a:endParaRPr sz="1600">
              <a:solidFill>
                <a:schemeClr val="dk1"/>
              </a:solidFill>
            </a:endParaRPr>
          </a:p>
          <a:p>
            <a:pPr indent="-330200" lvl="2" marL="1371600" rtl="0" algn="l">
              <a:spcBef>
                <a:spcPts val="0"/>
              </a:spcBef>
              <a:spcAft>
                <a:spcPts val="0"/>
              </a:spcAft>
              <a:buClr>
                <a:schemeClr val="dk1"/>
              </a:buClr>
              <a:buSzPts val="1600"/>
              <a:buChar char="■"/>
            </a:pPr>
            <a:r>
              <a:rPr lang="en-US" sz="1600">
                <a:solidFill>
                  <a:schemeClr val="dk1"/>
                </a:solidFill>
              </a:rPr>
              <a:t>Part of sacred rites in Native American peoples (Mexico/Mesoamerica)</a:t>
            </a:r>
            <a:endParaRPr sz="1600">
              <a:solidFill>
                <a:schemeClr val="dk1"/>
              </a:solidFill>
            </a:endParaRPr>
          </a:p>
          <a:p>
            <a:pPr indent="-330200" lvl="2" marL="1371600" rtl="0" algn="l">
              <a:spcBef>
                <a:spcPts val="0"/>
              </a:spcBef>
              <a:spcAft>
                <a:spcPts val="0"/>
              </a:spcAft>
              <a:buClr>
                <a:schemeClr val="dk1"/>
              </a:buClr>
              <a:buSzPts val="1600"/>
              <a:buChar char="■"/>
            </a:pPr>
            <a:r>
              <a:rPr lang="en-US" sz="1600">
                <a:solidFill>
                  <a:schemeClr val="dk1"/>
                </a:solidFill>
              </a:rPr>
              <a:t>In the West, use was sporadic and often accidental</a:t>
            </a:r>
            <a:endParaRPr sz="1600">
              <a:solidFill>
                <a:schemeClr val="dk1"/>
              </a:solidFill>
            </a:endParaRPr>
          </a:p>
        </p:txBody>
      </p:sp>
      <p:pic>
        <p:nvPicPr>
          <p:cNvPr id="363" name="Google Shape;363;p49"/>
          <p:cNvPicPr preferRelativeResize="0"/>
          <p:nvPr/>
        </p:nvPicPr>
        <p:blipFill>
          <a:blip r:embed="rId4">
            <a:alphaModFix/>
          </a:blip>
          <a:stretch>
            <a:fillRect/>
          </a:stretch>
        </p:blipFill>
        <p:spPr>
          <a:xfrm>
            <a:off x="4857931" y="2079717"/>
            <a:ext cx="4045920" cy="18726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50"/>
          <p:cNvSpPr txBox="1"/>
          <p:nvPr>
            <p:ph type="title"/>
          </p:nvPr>
        </p:nvSpPr>
        <p:spPr>
          <a:xfrm>
            <a:off x="822960" y="365760"/>
            <a:ext cx="7521000" cy="548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LITTLE FLOWERS OF THE GODS</a:t>
            </a:r>
            <a:endParaRPr/>
          </a:p>
        </p:txBody>
      </p:sp>
      <p:sp>
        <p:nvSpPr>
          <p:cNvPr id="370" name="Google Shape;370;p50"/>
          <p:cNvSpPr txBox="1"/>
          <p:nvPr>
            <p:ph idx="1" type="body"/>
          </p:nvPr>
        </p:nvSpPr>
        <p:spPr>
          <a:xfrm>
            <a:off x="822950" y="1100625"/>
            <a:ext cx="7692600" cy="3747600"/>
          </a:xfrm>
          <a:prstGeom prst="rect">
            <a:avLst/>
          </a:prstGeom>
          <a:solidFill>
            <a:schemeClr val="lt1"/>
          </a:solidFill>
        </p:spPr>
        <p:txBody>
          <a:bodyPr anchorCtr="0" anchor="t" bIns="45700" lIns="91425" spcFirstLastPara="1" rIns="91425" wrap="square" tIns="45700">
            <a:normAutofit lnSpcReduction="20000"/>
          </a:bodyPr>
          <a:lstStyle/>
          <a:p>
            <a:pPr indent="0" lvl="0" marL="0" rtl="0" algn="l">
              <a:spcBef>
                <a:spcPts val="800"/>
              </a:spcBef>
              <a:spcAft>
                <a:spcPts val="0"/>
              </a:spcAft>
              <a:buNone/>
            </a:pPr>
            <a:r>
              <a:rPr lang="en-US"/>
              <a:t>Psilocybin Mushrooms were </a:t>
            </a:r>
            <a:r>
              <a:rPr lang="en-US"/>
              <a:t>considered sacred emanations of the divine by pre-Columbian Native Mesoamerican peoples.</a:t>
            </a:r>
            <a:endParaRPr/>
          </a:p>
          <a:p>
            <a:pPr indent="-330200" lvl="0" marL="457200" rtl="0" algn="l">
              <a:spcBef>
                <a:spcPts val="1200"/>
              </a:spcBef>
              <a:spcAft>
                <a:spcPts val="0"/>
              </a:spcAft>
              <a:buSzPts val="1600"/>
              <a:buChar char="●"/>
            </a:pPr>
            <a:r>
              <a:rPr b="0" lang="en-US"/>
              <a:t>Mushrooms were part of Mayan and Aztec religious, divinitory, ritual and recreational use. They were consumed to consecrate events (such as the crowning of a king), to produce visions, or just because it’s fun to do mushrooms.</a:t>
            </a:r>
            <a:endParaRPr b="0"/>
          </a:p>
          <a:p>
            <a:pPr indent="-330200" lvl="0" marL="457200" rtl="0" algn="l">
              <a:spcBef>
                <a:spcPts val="1200"/>
              </a:spcBef>
              <a:spcAft>
                <a:spcPts val="0"/>
              </a:spcAft>
              <a:buSzPts val="1600"/>
              <a:buChar char="●"/>
            </a:pPr>
            <a:r>
              <a:rPr b="0" lang="en-US"/>
              <a:t>In Nahuatl, they were referred to as “Teonanácatl” - </a:t>
            </a:r>
            <a:r>
              <a:rPr b="0" i="1" lang="en-US"/>
              <a:t>“divine flesh”</a:t>
            </a:r>
            <a:endParaRPr b="0"/>
          </a:p>
          <a:p>
            <a:pPr indent="-330200" lvl="0" marL="457200" rtl="0" algn="l">
              <a:spcBef>
                <a:spcPts val="1200"/>
              </a:spcBef>
              <a:spcAft>
                <a:spcPts val="0"/>
              </a:spcAft>
              <a:buSzPts val="1600"/>
              <a:buChar char="●"/>
            </a:pPr>
            <a:r>
              <a:rPr b="0" lang="en-US"/>
              <a:t>After the defeat of the Aztecs, the Spanish declared them to be a tool of the devil (surprise), and forbade traditional use of any hallucinogens or “pagan idolatry.” Squads of priests were assigned to forcefully stamp out native use in Mexico.</a:t>
            </a:r>
            <a:endParaRPr b="0"/>
          </a:p>
          <a:p>
            <a:pPr indent="-330200" lvl="0" marL="457200" rtl="0" algn="l">
              <a:spcBef>
                <a:spcPts val="1200"/>
              </a:spcBef>
              <a:spcAft>
                <a:spcPts val="1200"/>
              </a:spcAft>
              <a:buSzPts val="1600"/>
              <a:buChar char="●"/>
            </a:pPr>
            <a:r>
              <a:rPr b="0" lang="en-US"/>
              <a:t>Naturally, use continued through oral tradition and without knowledge of the Spanish. As writing about them was forbidden, academic knowledge of mushrooms was lost until 1938–  Prior research assumed that “Teonanácatl” referred to peyote.</a:t>
            </a:r>
            <a:endParaRPr b="0"/>
          </a:p>
        </p:txBody>
      </p:sp>
      <p:sp>
        <p:nvSpPr>
          <p:cNvPr id="371" name="Google Shape;371;p50"/>
          <p:cNvSpPr/>
          <p:nvPr>
            <p:ph idx="12" type="sldNum"/>
          </p:nvPr>
        </p:nvSpPr>
        <p:spPr>
          <a:xfrm>
            <a:off x="8401038" y="6170822"/>
            <a:ext cx="502800" cy="502800"/>
          </a:xfrm>
          <a:prstGeom prst="ellipse">
            <a:avLst/>
          </a:prstGeom>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72" name="Google Shape;372;p50"/>
          <p:cNvPicPr preferRelativeResize="0"/>
          <p:nvPr/>
        </p:nvPicPr>
        <p:blipFill>
          <a:blip r:embed="rId3">
            <a:alphaModFix/>
          </a:blip>
          <a:stretch>
            <a:fillRect/>
          </a:stretch>
        </p:blipFill>
        <p:spPr>
          <a:xfrm>
            <a:off x="5523450" y="4848225"/>
            <a:ext cx="2877594" cy="1704974"/>
          </a:xfrm>
          <a:prstGeom prst="rect">
            <a:avLst/>
          </a:prstGeom>
          <a:noFill/>
          <a:ln>
            <a:noFill/>
          </a:ln>
        </p:spPr>
      </p:pic>
      <p:pic>
        <p:nvPicPr>
          <p:cNvPr id="373" name="Google Shape;373;p50"/>
          <p:cNvPicPr preferRelativeResize="0"/>
          <p:nvPr/>
        </p:nvPicPr>
        <p:blipFill>
          <a:blip r:embed="rId4">
            <a:alphaModFix/>
          </a:blip>
          <a:stretch>
            <a:fillRect/>
          </a:stretch>
        </p:blipFill>
        <p:spPr>
          <a:xfrm>
            <a:off x="2819476" y="4692075"/>
            <a:ext cx="1752525" cy="18611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1"/>
          <p:cNvSpPr txBox="1"/>
          <p:nvPr>
            <p:ph type="title"/>
          </p:nvPr>
        </p:nvSpPr>
        <p:spPr>
          <a:xfrm>
            <a:off x="822960" y="365760"/>
            <a:ext cx="7521000" cy="548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WASS</a:t>
            </a:r>
            <a:r>
              <a:rPr i="1" lang="en-US"/>
              <a:t>ON</a:t>
            </a:r>
            <a:r>
              <a:rPr lang="en-US"/>
              <a:t>, WASS</a:t>
            </a:r>
            <a:r>
              <a:rPr i="1" lang="en-US"/>
              <a:t>OFF</a:t>
            </a:r>
            <a:endParaRPr i="1"/>
          </a:p>
        </p:txBody>
      </p:sp>
      <p:sp>
        <p:nvSpPr>
          <p:cNvPr id="380" name="Google Shape;380;p51"/>
          <p:cNvSpPr txBox="1"/>
          <p:nvPr>
            <p:ph idx="1" type="body"/>
          </p:nvPr>
        </p:nvSpPr>
        <p:spPr>
          <a:xfrm>
            <a:off x="822950" y="1100625"/>
            <a:ext cx="5311200" cy="3579900"/>
          </a:xfrm>
          <a:prstGeom prst="rect">
            <a:avLst/>
          </a:prstGeom>
        </p:spPr>
        <p:txBody>
          <a:bodyPr anchorCtr="0" anchor="t" bIns="45700" lIns="91425" spcFirstLastPara="1" rIns="91425" wrap="square" tIns="45700">
            <a:normAutofit/>
          </a:bodyPr>
          <a:lstStyle/>
          <a:p>
            <a:pPr indent="-330200" lvl="0" marL="457200" rtl="0" algn="l">
              <a:spcBef>
                <a:spcPts val="800"/>
              </a:spcBef>
              <a:spcAft>
                <a:spcPts val="0"/>
              </a:spcAft>
              <a:buSzPts val="1600"/>
              <a:buChar char="●"/>
            </a:pPr>
            <a:r>
              <a:rPr b="0" lang="en-US"/>
              <a:t>In 1955, R. Gordon Wasson (then the VP of J.P. Morgan, now known as Chase Bank)  and </a:t>
            </a:r>
            <a:r>
              <a:rPr b="0" lang="en-US"/>
              <a:t>Valentina Wasson became the first known European Americans to actively participate in an indigenous mushroom ceremony.</a:t>
            </a:r>
            <a:endParaRPr b="0"/>
          </a:p>
          <a:p>
            <a:pPr indent="-330200" lvl="0" marL="457200" rtl="0" algn="l">
              <a:spcBef>
                <a:spcPts val="0"/>
              </a:spcBef>
              <a:spcAft>
                <a:spcPts val="0"/>
              </a:spcAft>
              <a:buSzPts val="1600"/>
              <a:buChar char="●"/>
            </a:pPr>
            <a:r>
              <a:rPr b="0" lang="en-US"/>
              <a:t>They published many articles about it, including in </a:t>
            </a:r>
            <a:r>
              <a:rPr b="0" i="1" lang="en-US"/>
              <a:t>Life</a:t>
            </a:r>
            <a:r>
              <a:rPr b="0" lang="en-US"/>
              <a:t> magazine (May 13, 1957), inspiring a new generation of researchers</a:t>
            </a:r>
            <a:endParaRPr b="0"/>
          </a:p>
          <a:p>
            <a:pPr indent="-330200" lvl="0" marL="457200" rtl="0" algn="l">
              <a:spcBef>
                <a:spcPts val="0"/>
              </a:spcBef>
              <a:spcAft>
                <a:spcPts val="0"/>
              </a:spcAft>
              <a:buSzPts val="1600"/>
              <a:buChar char="●"/>
            </a:pPr>
            <a:r>
              <a:rPr b="0" lang="en-US"/>
              <a:t>In 1958, famous chemist Albert Hoffman identified psilocybin/psilocin as the active chemicals in these mushrooms.</a:t>
            </a:r>
            <a:endParaRPr b="0"/>
          </a:p>
        </p:txBody>
      </p:sp>
      <p:sp>
        <p:nvSpPr>
          <p:cNvPr id="381" name="Google Shape;381;p51"/>
          <p:cNvSpPr/>
          <p:nvPr>
            <p:ph idx="12" type="sldNum"/>
          </p:nvPr>
        </p:nvSpPr>
        <p:spPr>
          <a:xfrm>
            <a:off x="8401038" y="6170822"/>
            <a:ext cx="502800" cy="502800"/>
          </a:xfrm>
          <a:prstGeom prst="ellipse">
            <a:avLst/>
          </a:prstGeom>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82" name="Google Shape;382;p51"/>
          <p:cNvPicPr preferRelativeResize="0"/>
          <p:nvPr/>
        </p:nvPicPr>
        <p:blipFill>
          <a:blip r:embed="rId3">
            <a:alphaModFix/>
          </a:blip>
          <a:stretch>
            <a:fillRect/>
          </a:stretch>
        </p:blipFill>
        <p:spPr>
          <a:xfrm>
            <a:off x="2673375" y="4105975"/>
            <a:ext cx="3599400" cy="2453700"/>
          </a:xfrm>
          <a:prstGeom prst="rect">
            <a:avLst/>
          </a:prstGeom>
          <a:noFill/>
          <a:ln>
            <a:noFill/>
          </a:ln>
        </p:spPr>
      </p:pic>
      <p:pic>
        <p:nvPicPr>
          <p:cNvPr id="383" name="Google Shape;383;p51"/>
          <p:cNvPicPr preferRelativeResize="0"/>
          <p:nvPr/>
        </p:nvPicPr>
        <p:blipFill>
          <a:blip r:embed="rId4">
            <a:alphaModFix/>
          </a:blip>
          <a:stretch>
            <a:fillRect/>
          </a:stretch>
        </p:blipFill>
        <p:spPr>
          <a:xfrm>
            <a:off x="6365725" y="219075"/>
            <a:ext cx="2538125" cy="46069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52"/>
          <p:cNvSpPr txBox="1"/>
          <p:nvPr>
            <p:ph type="title"/>
          </p:nvPr>
        </p:nvSpPr>
        <p:spPr>
          <a:xfrm>
            <a:off x="822960" y="365760"/>
            <a:ext cx="7521000" cy="548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IT’S A SWINGING SHINDIG</a:t>
            </a:r>
            <a:endParaRPr/>
          </a:p>
        </p:txBody>
      </p:sp>
      <p:sp>
        <p:nvSpPr>
          <p:cNvPr id="390" name="Google Shape;390;p52"/>
          <p:cNvSpPr txBox="1"/>
          <p:nvPr>
            <p:ph idx="1" type="body"/>
          </p:nvPr>
        </p:nvSpPr>
        <p:spPr>
          <a:xfrm>
            <a:off x="822960" y="1100628"/>
            <a:ext cx="7521000" cy="3579900"/>
          </a:xfrm>
          <a:prstGeom prst="rect">
            <a:avLst/>
          </a:prstGeom>
        </p:spPr>
        <p:txBody>
          <a:bodyPr anchorCtr="0" anchor="t" bIns="45700" lIns="91425" spcFirstLastPara="1" rIns="91425" wrap="square" tIns="45700">
            <a:normAutofit/>
          </a:bodyPr>
          <a:lstStyle/>
          <a:p>
            <a:pPr indent="0" lvl="0" marL="0" rtl="0" algn="l">
              <a:spcBef>
                <a:spcPts val="800"/>
              </a:spcBef>
              <a:spcAft>
                <a:spcPts val="0"/>
              </a:spcAft>
              <a:buNone/>
            </a:pPr>
            <a:r>
              <a:rPr lang="en-US"/>
              <a:t>Inspired by the Wassons, new researchers emerged:</a:t>
            </a:r>
            <a:endParaRPr/>
          </a:p>
          <a:p>
            <a:pPr indent="-330200" lvl="0" marL="457200" rtl="0" algn="l">
              <a:spcBef>
                <a:spcPts val="1200"/>
              </a:spcBef>
              <a:spcAft>
                <a:spcPts val="0"/>
              </a:spcAft>
              <a:buSzPts val="1600"/>
              <a:buChar char="●"/>
            </a:pPr>
            <a:r>
              <a:rPr lang="en-US"/>
              <a:t>Timothy Leary </a:t>
            </a:r>
            <a:r>
              <a:rPr b="0" lang="en-US"/>
              <a:t>travelled to Mexico to follow in the footsteps of the Wassons </a:t>
            </a:r>
            <a:r>
              <a:rPr b="0" lang="en-US"/>
              <a:t>with Richard Alpert (better known as </a:t>
            </a:r>
            <a:r>
              <a:rPr lang="en-US"/>
              <a:t>Ram Dass</a:t>
            </a:r>
            <a:r>
              <a:rPr b="0" lang="en-US"/>
              <a:t>)</a:t>
            </a:r>
            <a:r>
              <a:rPr b="0" lang="en-US"/>
              <a:t>, founding the Harvard </a:t>
            </a:r>
            <a:r>
              <a:rPr b="0" lang="en-US"/>
              <a:t>Psilocybin</a:t>
            </a:r>
            <a:r>
              <a:rPr b="0" lang="en-US"/>
              <a:t> Project when he returned </a:t>
            </a:r>
            <a:r>
              <a:rPr b="0" lang="en-US"/>
              <a:t>in 1960.</a:t>
            </a:r>
            <a:r>
              <a:rPr b="0" lang="en-US"/>
              <a:t> </a:t>
            </a:r>
            <a:endParaRPr b="0"/>
          </a:p>
          <a:p>
            <a:pPr indent="-330200" lvl="1" marL="914400" rtl="0" algn="l">
              <a:spcBef>
                <a:spcPts val="0"/>
              </a:spcBef>
              <a:spcAft>
                <a:spcPts val="0"/>
              </a:spcAft>
              <a:buSzPts val="1600"/>
              <a:buChar char="○"/>
            </a:pPr>
            <a:r>
              <a:rPr b="0" lang="en-US"/>
              <a:t>The Harvard Psilocybin Project famously conducted research with prisoners (</a:t>
            </a:r>
            <a:r>
              <a:rPr lang="en-US"/>
              <a:t>recidivism</a:t>
            </a:r>
            <a:r>
              <a:rPr b="0" lang="en-US"/>
              <a:t> dropped below 40%), and with divinity students (who had </a:t>
            </a:r>
            <a:r>
              <a:rPr lang="en-US"/>
              <a:t>profound </a:t>
            </a:r>
            <a:r>
              <a:rPr b="0" lang="en-US"/>
              <a:t>sp</a:t>
            </a:r>
            <a:r>
              <a:rPr lang="en-US"/>
              <a:t>iritual experiences).</a:t>
            </a:r>
            <a:endParaRPr/>
          </a:p>
          <a:p>
            <a:pPr indent="-330200" lvl="0" marL="457200" rtl="0" algn="l">
              <a:spcBef>
                <a:spcPts val="0"/>
              </a:spcBef>
              <a:spcAft>
                <a:spcPts val="0"/>
              </a:spcAft>
              <a:buSzPts val="1600"/>
              <a:buChar char="●"/>
            </a:pPr>
            <a:r>
              <a:rPr lang="en-US"/>
              <a:t>Terence McKenna</a:t>
            </a:r>
            <a:r>
              <a:rPr b="0" lang="en-US"/>
              <a:t>, after reading </a:t>
            </a:r>
            <a:r>
              <a:rPr b="0" lang="en-US"/>
              <a:t>the</a:t>
            </a:r>
            <a:r>
              <a:rPr b="0" lang="en-US"/>
              <a:t> Wasson’s article, began focussing on mushrooms after his mother’s death in 1970 led him and his brother Dennis to Mexico. He later </a:t>
            </a:r>
            <a:r>
              <a:rPr b="0" lang="en-US"/>
              <a:t>became a celebrated ethnobotanist, author, and speaker, famous for his breakthroughs in cultivation and his spiritual theories about the role of mushrooms in our evolution.</a:t>
            </a:r>
            <a:endParaRPr b="0"/>
          </a:p>
        </p:txBody>
      </p:sp>
      <p:sp>
        <p:nvSpPr>
          <p:cNvPr id="391" name="Google Shape;391;p52"/>
          <p:cNvSpPr/>
          <p:nvPr>
            <p:ph idx="12" type="sldNum"/>
          </p:nvPr>
        </p:nvSpPr>
        <p:spPr>
          <a:xfrm>
            <a:off x="8401038" y="6170822"/>
            <a:ext cx="502800" cy="502800"/>
          </a:xfrm>
          <a:prstGeom prst="ellipse">
            <a:avLst/>
          </a:prstGeom>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92" name="Google Shape;392;p52"/>
          <p:cNvPicPr preferRelativeResize="0"/>
          <p:nvPr/>
        </p:nvPicPr>
        <p:blipFill>
          <a:blip r:embed="rId3">
            <a:alphaModFix/>
          </a:blip>
          <a:stretch>
            <a:fillRect/>
          </a:stretch>
        </p:blipFill>
        <p:spPr>
          <a:xfrm>
            <a:off x="5915875" y="4612553"/>
            <a:ext cx="2247207" cy="1872672"/>
          </a:xfrm>
          <a:prstGeom prst="rect">
            <a:avLst/>
          </a:prstGeom>
          <a:noFill/>
          <a:ln>
            <a:noFill/>
          </a:ln>
        </p:spPr>
      </p:pic>
      <p:pic>
        <p:nvPicPr>
          <p:cNvPr id="393" name="Google Shape;393;p52"/>
          <p:cNvPicPr preferRelativeResize="0"/>
          <p:nvPr/>
        </p:nvPicPr>
        <p:blipFill>
          <a:blip r:embed="rId4">
            <a:alphaModFix/>
          </a:blip>
          <a:stretch>
            <a:fillRect/>
          </a:stretch>
        </p:blipFill>
        <p:spPr>
          <a:xfrm>
            <a:off x="1072943" y="4866700"/>
            <a:ext cx="2876956" cy="1669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7"/>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GETTING ON YOUR NERVES </a:t>
            </a:r>
            <a:endParaRPr b="0" i="0" sz="2800" u="none" cap="none" strike="noStrike">
              <a:solidFill>
                <a:schemeClr val="dk1"/>
              </a:solidFill>
              <a:latin typeface="Arial"/>
              <a:ea typeface="Arial"/>
              <a:cs typeface="Arial"/>
              <a:sym typeface="Arial"/>
            </a:endParaRPr>
          </a:p>
        </p:txBody>
      </p:sp>
      <p:sp>
        <p:nvSpPr>
          <p:cNvPr id="87" name="Google Shape;87;p17"/>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88" name="Google Shape;88;p17"/>
          <p:cNvPicPr preferRelativeResize="0"/>
          <p:nvPr/>
        </p:nvPicPr>
        <p:blipFill>
          <a:blip r:embed="rId3">
            <a:alphaModFix/>
          </a:blip>
          <a:stretch>
            <a:fillRect/>
          </a:stretch>
        </p:blipFill>
        <p:spPr>
          <a:xfrm>
            <a:off x="152400" y="1066860"/>
            <a:ext cx="8839200" cy="474959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3"/>
          <p:cNvSpPr txBox="1"/>
          <p:nvPr>
            <p:ph type="title"/>
          </p:nvPr>
        </p:nvSpPr>
        <p:spPr>
          <a:xfrm>
            <a:off x="822960" y="365760"/>
            <a:ext cx="7521000" cy="548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ALL GOOD THINGS…</a:t>
            </a:r>
            <a:endParaRPr/>
          </a:p>
        </p:txBody>
      </p:sp>
      <p:sp>
        <p:nvSpPr>
          <p:cNvPr id="400" name="Google Shape;400;p53"/>
          <p:cNvSpPr txBox="1"/>
          <p:nvPr>
            <p:ph idx="1" type="body"/>
          </p:nvPr>
        </p:nvSpPr>
        <p:spPr>
          <a:xfrm>
            <a:off x="822960" y="1100628"/>
            <a:ext cx="7521000" cy="3579900"/>
          </a:xfrm>
          <a:prstGeom prst="rect">
            <a:avLst/>
          </a:prstGeom>
        </p:spPr>
        <p:txBody>
          <a:bodyPr anchorCtr="0" anchor="t" bIns="45700" lIns="91425" spcFirstLastPara="1" rIns="91425" wrap="square" tIns="45700">
            <a:normAutofit/>
          </a:bodyPr>
          <a:lstStyle/>
          <a:p>
            <a:pPr indent="-330200" lvl="0" marL="457200" rtl="0" algn="l">
              <a:spcBef>
                <a:spcPts val="800"/>
              </a:spcBef>
              <a:spcAft>
                <a:spcPts val="0"/>
              </a:spcAft>
              <a:buSzPts val="1600"/>
              <a:buChar char="●"/>
            </a:pPr>
            <a:r>
              <a:rPr lang="en-US"/>
              <a:t>Psilocybin and Psilocin were made federally illegal, along with LSD, on October 24th, 1968.</a:t>
            </a:r>
            <a:endParaRPr/>
          </a:p>
          <a:p>
            <a:pPr indent="-330200" lvl="0" marL="457200" rtl="0" algn="l">
              <a:spcBef>
                <a:spcPts val="0"/>
              </a:spcBef>
              <a:spcAft>
                <a:spcPts val="0"/>
              </a:spcAft>
              <a:buSzPts val="1600"/>
              <a:buChar char="●"/>
            </a:pPr>
            <a:r>
              <a:rPr lang="en-US"/>
              <a:t>The UN Convention on Psychotropic Substances bans psilocybin, BUT does not ban the </a:t>
            </a:r>
            <a:r>
              <a:rPr lang="en-US"/>
              <a:t>mushrooms</a:t>
            </a:r>
            <a:r>
              <a:rPr lang="en-US"/>
              <a:t> containing them, due to pressure from Mexico.</a:t>
            </a:r>
            <a:endParaRPr/>
          </a:p>
          <a:p>
            <a:pPr indent="-330200" lvl="1" marL="914400" rtl="0" algn="l">
              <a:spcBef>
                <a:spcPts val="0"/>
              </a:spcBef>
              <a:spcAft>
                <a:spcPts val="0"/>
              </a:spcAft>
              <a:buSzPts val="1600"/>
              <a:buChar char="○"/>
            </a:pPr>
            <a:r>
              <a:rPr lang="en-US"/>
              <a:t>Spores of Psilocybin mushrooms are also exempt, for “microscopic study”, providing a loophole for their use.</a:t>
            </a:r>
            <a:endParaRPr/>
          </a:p>
          <a:p>
            <a:pPr indent="-330200" lvl="1" marL="914400" rtl="0" algn="l">
              <a:spcBef>
                <a:spcPts val="0"/>
              </a:spcBef>
              <a:spcAft>
                <a:spcPts val="0"/>
              </a:spcAft>
              <a:buSzPts val="1600"/>
              <a:buChar char="○"/>
            </a:pPr>
            <a:r>
              <a:rPr lang="en-US"/>
              <a:t>Using “San Antonio’s Technique” for </a:t>
            </a:r>
            <a:r>
              <a:rPr lang="en-US"/>
              <a:t>growing mushrooms in rye grain (publicized by Terence McKenna), </a:t>
            </a:r>
            <a:r>
              <a:rPr lang="en-US"/>
              <a:t> underground growth and use continue to modern day.</a:t>
            </a:r>
            <a:endParaRPr/>
          </a:p>
          <a:p>
            <a:pPr indent="-330200" lvl="0" marL="457200" rtl="0" algn="l">
              <a:spcBef>
                <a:spcPts val="0"/>
              </a:spcBef>
              <a:spcAft>
                <a:spcPts val="0"/>
              </a:spcAft>
              <a:buSzPts val="1600"/>
              <a:buChar char="●"/>
            </a:pPr>
            <a:r>
              <a:rPr lang="en-US"/>
              <a:t>Attitudes are changing: </a:t>
            </a:r>
            <a:r>
              <a:rPr lang="en-US"/>
              <a:t>Oregon, Colorado, California and Washington, DC have re-legalized possession!</a:t>
            </a:r>
            <a:endParaRPr/>
          </a:p>
          <a:p>
            <a:pPr indent="-330200" lvl="0" marL="457200" rtl="0" algn="l">
              <a:spcBef>
                <a:spcPts val="0"/>
              </a:spcBef>
              <a:spcAft>
                <a:spcPts val="0"/>
              </a:spcAft>
              <a:buSzPts val="1600"/>
              <a:buChar char="●"/>
            </a:pPr>
            <a:r>
              <a:rPr lang="en-US"/>
              <a:t>Studies are </a:t>
            </a:r>
            <a:r>
              <a:rPr lang="en-US"/>
              <a:t>underway</a:t>
            </a:r>
            <a:r>
              <a:rPr lang="en-US"/>
              <a:t> to examine Psilocybin for end-of-life patients.</a:t>
            </a:r>
            <a:endParaRPr/>
          </a:p>
        </p:txBody>
      </p:sp>
      <p:sp>
        <p:nvSpPr>
          <p:cNvPr id="401" name="Google Shape;401;p53"/>
          <p:cNvSpPr/>
          <p:nvPr>
            <p:ph idx="12" type="sldNum"/>
          </p:nvPr>
        </p:nvSpPr>
        <p:spPr>
          <a:xfrm>
            <a:off x="8401038" y="6170822"/>
            <a:ext cx="502800" cy="502800"/>
          </a:xfrm>
          <a:prstGeom prst="ellipse">
            <a:avLst/>
          </a:prstGeom>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402" name="Google Shape;402;p53"/>
          <p:cNvPicPr preferRelativeResize="0"/>
          <p:nvPr/>
        </p:nvPicPr>
        <p:blipFill>
          <a:blip r:embed="rId3">
            <a:alphaModFix/>
          </a:blip>
          <a:stretch>
            <a:fillRect/>
          </a:stretch>
        </p:blipFill>
        <p:spPr>
          <a:xfrm>
            <a:off x="2793290" y="4726900"/>
            <a:ext cx="2738275" cy="194672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4"/>
          <p:cNvSpPr txBox="1"/>
          <p:nvPr>
            <p:ph idx="1" type="body"/>
          </p:nvPr>
        </p:nvSpPr>
        <p:spPr>
          <a:xfrm>
            <a:off x="524000" y="1100625"/>
            <a:ext cx="8096400" cy="4841400"/>
          </a:xfrm>
          <a:prstGeom prst="rect">
            <a:avLst/>
          </a:prstGeom>
        </p:spPr>
        <p:txBody>
          <a:bodyPr anchorCtr="0" anchor="t" bIns="45700" lIns="91425" spcFirstLastPara="1" rIns="91425" wrap="square" tIns="45700">
            <a:normAutofit/>
          </a:bodyPr>
          <a:lstStyle/>
          <a:p>
            <a:pPr indent="0" lvl="0" marL="0" rtl="0" algn="l">
              <a:spcBef>
                <a:spcPts val="800"/>
              </a:spcBef>
              <a:spcAft>
                <a:spcPts val="0"/>
              </a:spcAft>
              <a:buNone/>
            </a:pPr>
            <a:r>
              <a:rPr lang="en-US"/>
              <a:t>Psilocybin/Psilocin are structurally similar to Serotonin, causing many of its effects.</a:t>
            </a:r>
            <a:endParaRPr/>
          </a:p>
          <a:p>
            <a:pPr indent="0" lvl="0" marL="0" rtl="0" algn="l">
              <a:spcBef>
                <a:spcPts val="1200"/>
              </a:spcBef>
              <a:spcAft>
                <a:spcPts val="0"/>
              </a:spcAft>
              <a:buNone/>
            </a:pPr>
            <a:r>
              <a:rPr lang="en-US"/>
              <a:t>It binds with high affinity to serotonin receptors, directly impacting your </a:t>
            </a:r>
            <a:r>
              <a:rPr lang="en-US"/>
              <a:t>consciousness</a:t>
            </a:r>
            <a:r>
              <a:rPr lang="en-US"/>
              <a:t>. </a:t>
            </a:r>
            <a:endParaRPr/>
          </a:p>
          <a:p>
            <a:pPr indent="0" lvl="0" marL="0" rtl="0" algn="l">
              <a:spcBef>
                <a:spcPts val="1200"/>
              </a:spcBef>
              <a:spcAft>
                <a:spcPts val="0"/>
              </a:spcAft>
              <a:buNone/>
            </a:pPr>
            <a:r>
              <a:rPr lang="en-US"/>
              <a:t>Compared to LSD:</a:t>
            </a:r>
            <a:endParaRPr/>
          </a:p>
          <a:p>
            <a:pPr indent="-330200" lvl="0" marL="457200" rtl="0" algn="l">
              <a:spcBef>
                <a:spcPts val="1200"/>
              </a:spcBef>
              <a:spcAft>
                <a:spcPts val="0"/>
              </a:spcAft>
              <a:buSzPts val="1600"/>
              <a:buChar char="●"/>
            </a:pPr>
            <a:r>
              <a:rPr lang="en-US"/>
              <a:t>Psilocybin is approximately 1/100th the potency on a weight-basis, and lasts about half as long.</a:t>
            </a:r>
            <a:endParaRPr/>
          </a:p>
          <a:p>
            <a:pPr indent="-330200" lvl="0" marL="457200" rtl="0" algn="l">
              <a:spcBef>
                <a:spcPts val="0"/>
              </a:spcBef>
              <a:spcAft>
                <a:spcPts val="0"/>
              </a:spcAft>
              <a:buSzPts val="1600"/>
              <a:buChar char="●"/>
            </a:pPr>
            <a:r>
              <a:rPr lang="en-US"/>
              <a:t>Psilocybin has limited direct impact on your dopamine system</a:t>
            </a:r>
            <a:endParaRPr/>
          </a:p>
          <a:p>
            <a:pPr indent="-330200" lvl="0" marL="457200" rtl="0" algn="l">
              <a:spcBef>
                <a:spcPts val="0"/>
              </a:spcBef>
              <a:spcAft>
                <a:spcPts val="0"/>
              </a:spcAft>
              <a:buSzPts val="1600"/>
              <a:buChar char="●"/>
            </a:pPr>
            <a:r>
              <a:rPr lang="en-US"/>
              <a:t>Psilocybin induces alterations in glutamate balance, causing subjective feelings of “ego death”</a:t>
            </a:r>
            <a:endParaRPr/>
          </a:p>
        </p:txBody>
      </p:sp>
      <p:sp>
        <p:nvSpPr>
          <p:cNvPr id="409" name="Google Shape;409;p54"/>
          <p:cNvSpPr/>
          <p:nvPr>
            <p:ph idx="12" type="sldNum"/>
          </p:nvPr>
        </p:nvSpPr>
        <p:spPr>
          <a:xfrm>
            <a:off x="8401038" y="6170822"/>
            <a:ext cx="502800" cy="502800"/>
          </a:xfrm>
          <a:prstGeom prst="ellipse">
            <a:avLst/>
          </a:prstGeom>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410" name="Google Shape;410;p54"/>
          <p:cNvPicPr preferRelativeResize="0"/>
          <p:nvPr/>
        </p:nvPicPr>
        <p:blipFill rotWithShape="1">
          <a:blip r:embed="rId3">
            <a:alphaModFix/>
          </a:blip>
          <a:srcRect b="3833" l="1428" r="1389" t="5528"/>
          <a:stretch/>
        </p:blipFill>
        <p:spPr>
          <a:xfrm>
            <a:off x="1398550" y="4537475"/>
            <a:ext cx="6826401" cy="1947600"/>
          </a:xfrm>
          <a:prstGeom prst="rect">
            <a:avLst/>
          </a:prstGeom>
          <a:noFill/>
          <a:ln>
            <a:noFill/>
          </a:ln>
        </p:spPr>
      </p:pic>
      <p:sp>
        <p:nvSpPr>
          <p:cNvPr id="411" name="Google Shape;411;p54"/>
          <p:cNvSpPr txBox="1"/>
          <p:nvPr>
            <p:ph type="title"/>
          </p:nvPr>
        </p:nvSpPr>
        <p:spPr>
          <a:xfrm>
            <a:off x="797235" y="420985"/>
            <a:ext cx="7521000" cy="548700"/>
          </a:xfrm>
          <a:prstGeom prst="rect">
            <a:avLst/>
          </a:prstGeom>
        </p:spPr>
        <p:txBody>
          <a:bodyPr anchorCtr="0" anchor="ctr" bIns="45700" lIns="91425" spcFirstLastPara="1" rIns="91425" wrap="square" tIns="45700">
            <a:normAutofit fontScale="90000"/>
          </a:bodyPr>
          <a:lstStyle/>
          <a:p>
            <a:pPr indent="0" lvl="0" marL="0" rtl="0" algn="just">
              <a:spcBef>
                <a:spcPts val="0"/>
              </a:spcBef>
              <a:spcAft>
                <a:spcPts val="0"/>
              </a:spcAft>
              <a:buClr>
                <a:schemeClr val="dk1"/>
              </a:buClr>
              <a:buSzPct val="39285"/>
              <a:buFont typeface="Arial"/>
              <a:buNone/>
            </a:pPr>
            <a:r>
              <a:rPr lang="en-US"/>
              <a:t>“ACID PUTS YOU IN THE DRIVER SEAT, BUT MUSHROOMS TAKE YOU FOR A RIDE”</a:t>
            </a:r>
            <a:endParaRPr/>
          </a:p>
          <a:p>
            <a:pPr indent="0" lvl="0" marL="0" rtl="0" algn="l">
              <a:spcBef>
                <a:spcPts val="0"/>
              </a:spcBef>
              <a:spcAft>
                <a:spcPts val="0"/>
              </a:spcAft>
              <a:buNone/>
            </a:pPr>
            <a:r>
              <a:t/>
            </a:r>
            <a:endParaRPr sz="26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55"/>
          <p:cNvSpPr txBox="1"/>
          <p:nvPr>
            <p:ph type="title"/>
          </p:nvPr>
        </p:nvSpPr>
        <p:spPr>
          <a:xfrm>
            <a:off x="530860" y="314960"/>
            <a:ext cx="7521000" cy="548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STILL TASTES LIKE ASS, THOUGH</a:t>
            </a:r>
            <a:endParaRPr/>
          </a:p>
        </p:txBody>
      </p:sp>
      <p:sp>
        <p:nvSpPr>
          <p:cNvPr id="418" name="Google Shape;418;p55"/>
          <p:cNvSpPr txBox="1"/>
          <p:nvPr>
            <p:ph idx="1" type="body"/>
          </p:nvPr>
        </p:nvSpPr>
        <p:spPr>
          <a:xfrm>
            <a:off x="455625" y="973625"/>
            <a:ext cx="8448000" cy="6052200"/>
          </a:xfrm>
          <a:prstGeom prst="rect">
            <a:avLst/>
          </a:prstGeom>
          <a:solidFill>
            <a:schemeClr val="lt1"/>
          </a:solidFill>
        </p:spPr>
        <p:txBody>
          <a:bodyPr anchorCtr="0" anchor="t" bIns="45700" lIns="91425" spcFirstLastPara="1" rIns="91425" wrap="square" tIns="45700">
            <a:spAutoFit/>
          </a:bodyPr>
          <a:lstStyle/>
          <a:p>
            <a:pPr indent="0" lvl="0" marL="0" rtl="0" algn="l">
              <a:spcBef>
                <a:spcPts val="800"/>
              </a:spcBef>
              <a:spcAft>
                <a:spcPts val="0"/>
              </a:spcAft>
              <a:buNone/>
            </a:pPr>
            <a:r>
              <a:rPr lang="en-US"/>
              <a:t>Mushrooms are natural, and their potency may vary.</a:t>
            </a:r>
            <a:endParaRPr b="0"/>
          </a:p>
          <a:p>
            <a:pPr indent="-330200" lvl="0" marL="457200" rtl="0" algn="l">
              <a:spcBef>
                <a:spcPts val="1200"/>
              </a:spcBef>
              <a:spcAft>
                <a:spcPts val="0"/>
              </a:spcAft>
              <a:buSzPts val="1600"/>
              <a:buChar char="●"/>
            </a:pPr>
            <a:r>
              <a:rPr b="0" lang="en-US"/>
              <a:t>Psilocybin is less toxic than caffeine: it would take 3.7 lbs of fresh mushrooms to be physically dangerous.</a:t>
            </a:r>
            <a:endParaRPr b="0"/>
          </a:p>
          <a:p>
            <a:pPr indent="-330200" lvl="0" marL="457200" rtl="0" algn="l">
              <a:spcBef>
                <a:spcPts val="0"/>
              </a:spcBef>
              <a:spcAft>
                <a:spcPts val="0"/>
              </a:spcAft>
              <a:buSzPts val="1600"/>
              <a:buChar char="●"/>
            </a:pPr>
            <a:r>
              <a:rPr b="0" lang="en-US"/>
              <a:t>0.25g of dried mushrooms is a threshold dose, </a:t>
            </a:r>
            <a:r>
              <a:rPr b="0" lang="en-US"/>
              <a:t>1.5g-2.5g is a standard dose, 3.5+ is a strong dose, 5g is a hero dose. </a:t>
            </a:r>
            <a:endParaRPr b="0"/>
          </a:p>
          <a:p>
            <a:pPr indent="-330200" lvl="0" marL="457200" rtl="0" algn="l">
              <a:spcBef>
                <a:spcPts val="0"/>
              </a:spcBef>
              <a:spcAft>
                <a:spcPts val="0"/>
              </a:spcAft>
              <a:buSzPts val="1600"/>
              <a:buChar char="●"/>
            </a:pPr>
            <a:r>
              <a:rPr b="0" lang="en-US"/>
              <a:t>Give it time! It takes 30 minutes on an empty stomach, and much longer on a full stomach. Patience!! Wait 2 hours before taking more.</a:t>
            </a:r>
            <a:endParaRPr b="0"/>
          </a:p>
          <a:p>
            <a:pPr indent="-330200" lvl="0" marL="457200" rtl="0" algn="l">
              <a:spcBef>
                <a:spcPts val="0"/>
              </a:spcBef>
              <a:spcAft>
                <a:spcPts val="0"/>
              </a:spcAft>
              <a:buSzPts val="1600"/>
              <a:buChar char="●"/>
            </a:pPr>
            <a:r>
              <a:rPr b="0" lang="en-US"/>
              <a:t>Soaking your mushrooms in lemon juice (“tek”) will convert psilocybin to psilocin, making the mushrooms feel stronger, but shorter in duration.</a:t>
            </a:r>
            <a:endParaRPr b="0"/>
          </a:p>
          <a:p>
            <a:pPr indent="0" lvl="0" marL="0" rtl="0" algn="l">
              <a:spcBef>
                <a:spcPts val="1200"/>
              </a:spcBef>
              <a:spcAft>
                <a:spcPts val="0"/>
              </a:spcAft>
              <a:buNone/>
            </a:pPr>
            <a:r>
              <a:rPr lang="en-US"/>
              <a:t>Mushrooms aren’t particularly reactive, but can still interact with other substances:</a:t>
            </a:r>
            <a:endParaRPr b="0"/>
          </a:p>
          <a:p>
            <a:pPr indent="-330200" lvl="0" marL="457200" rtl="0" algn="l">
              <a:spcBef>
                <a:spcPts val="1200"/>
              </a:spcBef>
              <a:spcAft>
                <a:spcPts val="0"/>
              </a:spcAft>
              <a:buSzPts val="1600"/>
              <a:buChar char="●"/>
            </a:pPr>
            <a:r>
              <a:rPr b="0" lang="en-US"/>
              <a:t>Alcohol</a:t>
            </a:r>
            <a:r>
              <a:rPr b="0" lang="en-US"/>
              <a:t> can act as a weak MAOI inhibitor and can make </a:t>
            </a:r>
            <a:r>
              <a:rPr b="0" lang="en-US"/>
              <a:t>mushrooms feel stronger. It can also increase nausea. YMMV.</a:t>
            </a:r>
            <a:endParaRPr b="0"/>
          </a:p>
          <a:p>
            <a:pPr indent="-330200" lvl="0" marL="457200" rtl="0" algn="l">
              <a:spcBef>
                <a:spcPts val="0"/>
              </a:spcBef>
              <a:spcAft>
                <a:spcPts val="0"/>
              </a:spcAft>
              <a:buSzPts val="1600"/>
              <a:buChar char="●"/>
            </a:pPr>
            <a:r>
              <a:rPr b="0" lang="en-US"/>
              <a:t>If you are a tobacco smoker, mushrooms will hit you harder. Tobacco smoke decreases the activity of MAO. If you’re having a bad time, that next cigarette might be a bad idea. </a:t>
            </a:r>
            <a:endParaRPr b="0"/>
          </a:p>
          <a:p>
            <a:pPr indent="-330200" lvl="0" marL="457200" rtl="0" algn="l">
              <a:spcBef>
                <a:spcPts val="0"/>
              </a:spcBef>
              <a:spcAft>
                <a:spcPts val="0"/>
              </a:spcAft>
              <a:buSzPts val="1600"/>
              <a:buChar char="●"/>
            </a:pPr>
            <a:r>
              <a:rPr b="0" lang="en-US"/>
              <a:t>LSD &amp; 2-CB have cross tolerance with psilocybin. If you do one, it will take 24-48 hours for you to feel the full effect of the other, so space them out if you’ll be enjoying both of them.</a:t>
            </a:r>
            <a:endParaRPr b="0"/>
          </a:p>
          <a:p>
            <a:pPr indent="-330200" lvl="0" marL="457200" rtl="0" algn="l">
              <a:spcBef>
                <a:spcPts val="0"/>
              </a:spcBef>
              <a:spcAft>
                <a:spcPts val="0"/>
              </a:spcAft>
              <a:buSzPts val="1600"/>
              <a:buChar char="●"/>
            </a:pPr>
            <a:r>
              <a:rPr b="0" lang="en-US"/>
              <a:t>LSD, MDMA, 2-CB and Marijuana don’t have particularly strong interactions with mushrooms, and are often called “flipping”</a:t>
            </a:r>
            <a:endParaRPr b="0"/>
          </a:p>
          <a:p>
            <a:pPr indent="0" lvl="0" marL="0" rtl="0" algn="l">
              <a:spcBef>
                <a:spcPts val="1200"/>
              </a:spcBef>
              <a:spcAft>
                <a:spcPts val="1200"/>
              </a:spcAft>
              <a:buNone/>
            </a:pPr>
            <a:r>
              <a:t/>
            </a:r>
            <a:endParaRPr b="0"/>
          </a:p>
        </p:txBody>
      </p:sp>
      <p:sp>
        <p:nvSpPr>
          <p:cNvPr id="419" name="Google Shape;419;p55"/>
          <p:cNvSpPr/>
          <p:nvPr>
            <p:ph idx="12" type="sldNum"/>
          </p:nvPr>
        </p:nvSpPr>
        <p:spPr>
          <a:xfrm>
            <a:off x="8401038" y="6170822"/>
            <a:ext cx="502800" cy="502800"/>
          </a:xfrm>
          <a:prstGeom prst="ellipse">
            <a:avLst/>
          </a:prstGeom>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56"/>
          <p:cNvSpPr txBox="1"/>
          <p:nvPr>
            <p:ph idx="1" type="body"/>
          </p:nvPr>
        </p:nvSpPr>
        <p:spPr>
          <a:xfrm>
            <a:off x="797225" y="1233849"/>
            <a:ext cx="7521000" cy="4855800"/>
          </a:xfrm>
          <a:prstGeom prst="rect">
            <a:avLst/>
          </a:prstGeom>
          <a:solidFill>
            <a:schemeClr val="lt1"/>
          </a:solidFill>
        </p:spPr>
        <p:txBody>
          <a:bodyPr anchorCtr="0" anchor="t" bIns="45700" lIns="91425" spcFirstLastPara="1" rIns="91425" wrap="square" tIns="45700">
            <a:noAutofit/>
          </a:bodyPr>
          <a:lstStyle/>
          <a:p>
            <a:pPr indent="0" lvl="0" marL="0" rtl="0" algn="l">
              <a:lnSpc>
                <a:spcPct val="95000"/>
              </a:lnSpc>
              <a:spcBef>
                <a:spcPts val="800"/>
              </a:spcBef>
              <a:spcAft>
                <a:spcPts val="0"/>
              </a:spcAft>
              <a:buNone/>
            </a:pPr>
            <a:r>
              <a:rPr b="0" lang="en-US" sz="1800"/>
              <a:t>Mushroom experiences can be overwhelming:</a:t>
            </a:r>
            <a:endParaRPr b="0" sz="1800"/>
          </a:p>
          <a:p>
            <a:pPr indent="-342900" lvl="0" marL="457200" rtl="0" algn="l">
              <a:lnSpc>
                <a:spcPct val="95000"/>
              </a:lnSpc>
              <a:spcBef>
                <a:spcPts val="1200"/>
              </a:spcBef>
              <a:spcAft>
                <a:spcPts val="0"/>
              </a:spcAft>
              <a:buSzPts val="1800"/>
              <a:buChar char="●"/>
            </a:pPr>
            <a:r>
              <a:rPr lang="en-US" sz="1800"/>
              <a:t>Set/setting!!! - Don’t do mushrooms if you’re in a bad headspace</a:t>
            </a:r>
            <a:endParaRPr b="0" sz="1800"/>
          </a:p>
          <a:p>
            <a:pPr indent="-342900" lvl="0" marL="457200" rtl="0" algn="l">
              <a:lnSpc>
                <a:spcPct val="95000"/>
              </a:lnSpc>
              <a:spcBef>
                <a:spcPts val="0"/>
              </a:spcBef>
              <a:spcAft>
                <a:spcPts val="0"/>
              </a:spcAft>
              <a:buSzPts val="1800"/>
              <a:buChar char="●"/>
            </a:pPr>
            <a:r>
              <a:rPr b="0" lang="en-US" sz="1800"/>
              <a:t>Make sure you have a safe place to be.</a:t>
            </a:r>
            <a:endParaRPr b="0" sz="1800"/>
          </a:p>
          <a:p>
            <a:pPr indent="-342900" lvl="0" marL="457200" rtl="0" algn="l">
              <a:lnSpc>
                <a:spcPct val="95000"/>
              </a:lnSpc>
              <a:spcBef>
                <a:spcPts val="0"/>
              </a:spcBef>
              <a:spcAft>
                <a:spcPts val="0"/>
              </a:spcAft>
              <a:buSzPts val="1800"/>
              <a:buChar char="●"/>
            </a:pPr>
            <a:r>
              <a:rPr b="0" lang="en-US" sz="1800"/>
              <a:t>Set a timer when you drop, if you experience time dilation</a:t>
            </a:r>
            <a:endParaRPr b="0" sz="1800"/>
          </a:p>
          <a:p>
            <a:pPr indent="-342900" lvl="0" marL="457200" rtl="0" algn="l">
              <a:lnSpc>
                <a:spcPct val="95000"/>
              </a:lnSpc>
              <a:spcBef>
                <a:spcPts val="0"/>
              </a:spcBef>
              <a:spcAft>
                <a:spcPts val="0"/>
              </a:spcAft>
              <a:buSzPts val="1800"/>
              <a:buChar char="●"/>
            </a:pPr>
            <a:r>
              <a:rPr b="0" lang="en-US" sz="1800"/>
              <a:t>If you find yourself getting “lost in introversion,” get up and move around. </a:t>
            </a:r>
            <a:endParaRPr b="0" sz="1800"/>
          </a:p>
          <a:p>
            <a:pPr indent="-342900" lvl="0" marL="457200" rtl="0" algn="l">
              <a:lnSpc>
                <a:spcPct val="95000"/>
              </a:lnSpc>
              <a:spcBef>
                <a:spcPts val="0"/>
              </a:spcBef>
              <a:spcAft>
                <a:spcPts val="0"/>
              </a:spcAft>
              <a:buSzPts val="1800"/>
              <a:buChar char="●"/>
            </a:pPr>
            <a:r>
              <a:rPr b="0" lang="en-US" sz="1800"/>
              <a:t>Have a “sitter” that you trust.</a:t>
            </a:r>
            <a:endParaRPr b="0" sz="1800"/>
          </a:p>
          <a:p>
            <a:pPr indent="0" lvl="0" marL="0" rtl="0" algn="l">
              <a:lnSpc>
                <a:spcPct val="95000"/>
              </a:lnSpc>
              <a:spcBef>
                <a:spcPts val="1200"/>
              </a:spcBef>
              <a:spcAft>
                <a:spcPts val="0"/>
              </a:spcAft>
              <a:buNone/>
            </a:pPr>
            <a:r>
              <a:rPr b="0" lang="en-US" sz="1800"/>
              <a:t>Mushrooms taste bad. That’s 10,000 years of evolution telling you not to eat poison. Often, people will come up with crazy ideas of how to make them taste better. </a:t>
            </a:r>
            <a:r>
              <a:rPr lang="en-US" sz="1800"/>
              <a:t>They’re all terrible. </a:t>
            </a:r>
            <a:endParaRPr sz="1800"/>
          </a:p>
          <a:p>
            <a:pPr indent="0" lvl="0" marL="0" rtl="0" algn="l">
              <a:lnSpc>
                <a:spcPct val="95000"/>
              </a:lnSpc>
              <a:spcBef>
                <a:spcPts val="1200"/>
              </a:spcBef>
              <a:spcAft>
                <a:spcPts val="0"/>
              </a:spcAft>
              <a:buNone/>
            </a:pPr>
            <a:r>
              <a:rPr b="0" lang="en-US" sz="1800"/>
              <a:t> The most common side effect that people try to mitigate are the digestive effects of mushrooms, caused by ingesting the non-digestible mushroom solids:</a:t>
            </a:r>
            <a:endParaRPr b="0" sz="1800"/>
          </a:p>
          <a:p>
            <a:pPr indent="-342900" lvl="0" marL="457200" rtl="0" algn="l">
              <a:lnSpc>
                <a:spcPct val="95000"/>
              </a:lnSpc>
              <a:spcBef>
                <a:spcPts val="1200"/>
              </a:spcBef>
              <a:spcAft>
                <a:spcPts val="0"/>
              </a:spcAft>
              <a:buSzPts val="1800"/>
              <a:buChar char="●"/>
            </a:pPr>
            <a:r>
              <a:rPr b="0" lang="en-US" sz="1800"/>
              <a:t>Nausea/Vomiting</a:t>
            </a:r>
            <a:endParaRPr b="0" sz="1800"/>
          </a:p>
          <a:p>
            <a:pPr indent="-342900" lvl="0" marL="457200" rtl="0" algn="l">
              <a:lnSpc>
                <a:spcPct val="95000"/>
              </a:lnSpc>
              <a:spcBef>
                <a:spcPts val="0"/>
              </a:spcBef>
              <a:spcAft>
                <a:spcPts val="0"/>
              </a:spcAft>
              <a:buSzPts val="1800"/>
              <a:buChar char="●"/>
            </a:pPr>
            <a:r>
              <a:rPr b="0" lang="en-US" sz="1800"/>
              <a:t>Gas/Bloating</a:t>
            </a:r>
            <a:endParaRPr b="0" sz="1800"/>
          </a:p>
          <a:p>
            <a:pPr indent="-342900" lvl="0" marL="457200" rtl="0" algn="l">
              <a:lnSpc>
                <a:spcPct val="95000"/>
              </a:lnSpc>
              <a:spcBef>
                <a:spcPts val="0"/>
              </a:spcBef>
              <a:spcAft>
                <a:spcPts val="0"/>
              </a:spcAft>
              <a:buSzPts val="1800"/>
              <a:buChar char="●"/>
            </a:pPr>
            <a:r>
              <a:rPr b="0" lang="en-US" sz="1800"/>
              <a:t>Stomach Cramps/</a:t>
            </a:r>
            <a:r>
              <a:rPr b="0" lang="en-US" sz="1800"/>
              <a:t>Diarrhea</a:t>
            </a:r>
            <a:endParaRPr b="0" sz="1800"/>
          </a:p>
          <a:p>
            <a:pPr indent="-342900" lvl="0" marL="457200" rtl="0" algn="l">
              <a:lnSpc>
                <a:spcPct val="95000"/>
              </a:lnSpc>
              <a:spcBef>
                <a:spcPts val="0"/>
              </a:spcBef>
              <a:spcAft>
                <a:spcPts val="0"/>
              </a:spcAft>
              <a:buSzPts val="1800"/>
              <a:buChar char="●"/>
            </a:pPr>
            <a:r>
              <a:rPr b="0" lang="en-US" sz="1800"/>
              <a:t>Indigestion/Burping up nasty mushrooms/etc.</a:t>
            </a:r>
            <a:endParaRPr b="0" sz="1800"/>
          </a:p>
        </p:txBody>
      </p:sp>
      <p:sp>
        <p:nvSpPr>
          <p:cNvPr id="426" name="Google Shape;426;p56"/>
          <p:cNvSpPr/>
          <p:nvPr>
            <p:ph idx="12" type="sldNum"/>
          </p:nvPr>
        </p:nvSpPr>
        <p:spPr>
          <a:xfrm>
            <a:off x="8401038" y="6170822"/>
            <a:ext cx="502800" cy="502800"/>
          </a:xfrm>
          <a:prstGeom prst="ellipse">
            <a:avLst/>
          </a:prstGeom>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427" name="Google Shape;427;p56"/>
          <p:cNvPicPr preferRelativeResize="0"/>
          <p:nvPr/>
        </p:nvPicPr>
        <p:blipFill rotWithShape="1">
          <a:blip r:embed="rId3">
            <a:alphaModFix/>
          </a:blip>
          <a:srcRect b="0" l="41100" r="0" t="0"/>
          <a:stretch/>
        </p:blipFill>
        <p:spPr>
          <a:xfrm>
            <a:off x="6452325" y="5007300"/>
            <a:ext cx="1678025" cy="1704975"/>
          </a:xfrm>
          <a:prstGeom prst="rect">
            <a:avLst/>
          </a:prstGeom>
          <a:noFill/>
          <a:ln>
            <a:noFill/>
          </a:ln>
        </p:spPr>
      </p:pic>
      <p:sp>
        <p:nvSpPr>
          <p:cNvPr id="428" name="Google Shape;428;p56"/>
          <p:cNvSpPr txBox="1"/>
          <p:nvPr>
            <p:ph type="title"/>
          </p:nvPr>
        </p:nvSpPr>
        <p:spPr>
          <a:xfrm>
            <a:off x="822960" y="365760"/>
            <a:ext cx="7521000" cy="548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SET AND SETTING! </a:t>
            </a:r>
            <a:endParaRPr/>
          </a:p>
        </p:txBody>
      </p:sp>
      <p:sp>
        <p:nvSpPr>
          <p:cNvPr id="429" name="Google Shape;429;p56"/>
          <p:cNvSpPr txBox="1"/>
          <p:nvPr/>
        </p:nvSpPr>
        <p:spPr>
          <a:xfrm>
            <a:off x="-85234" y="3143428"/>
            <a:ext cx="4909500" cy="46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57"/>
          <p:cNvPicPr preferRelativeResize="0"/>
          <p:nvPr/>
        </p:nvPicPr>
        <p:blipFill rotWithShape="1">
          <a:blip r:embed="rId3">
            <a:alphaModFix/>
          </a:blip>
          <a:srcRect b="0" l="5997" r="0" t="6907"/>
          <a:stretch/>
        </p:blipFill>
        <p:spPr>
          <a:xfrm>
            <a:off x="6546575" y="66800"/>
            <a:ext cx="2597425" cy="1743375"/>
          </a:xfrm>
          <a:prstGeom prst="rect">
            <a:avLst/>
          </a:prstGeom>
          <a:noFill/>
          <a:ln>
            <a:noFill/>
          </a:ln>
        </p:spPr>
      </p:pic>
      <p:sp>
        <p:nvSpPr>
          <p:cNvPr id="436" name="Google Shape;436;p57"/>
          <p:cNvSpPr txBox="1"/>
          <p:nvPr>
            <p:ph type="title"/>
          </p:nvPr>
        </p:nvSpPr>
        <p:spPr>
          <a:xfrm>
            <a:off x="822960" y="365760"/>
            <a:ext cx="7521000" cy="548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TEA TIME</a:t>
            </a:r>
            <a:endParaRPr/>
          </a:p>
        </p:txBody>
      </p:sp>
      <p:sp>
        <p:nvSpPr>
          <p:cNvPr id="437" name="Google Shape;437;p57"/>
          <p:cNvSpPr txBox="1"/>
          <p:nvPr>
            <p:ph idx="1" type="body"/>
          </p:nvPr>
        </p:nvSpPr>
        <p:spPr>
          <a:xfrm>
            <a:off x="797235" y="1810178"/>
            <a:ext cx="7521000" cy="3579900"/>
          </a:xfrm>
          <a:prstGeom prst="rect">
            <a:avLst/>
          </a:prstGeom>
        </p:spPr>
        <p:txBody>
          <a:bodyPr anchorCtr="0" anchor="t" bIns="45700" lIns="91425" spcFirstLastPara="1" rIns="91425" wrap="square" tIns="45700">
            <a:noAutofit/>
          </a:bodyPr>
          <a:lstStyle/>
          <a:p>
            <a:pPr indent="0" lvl="0" marL="0" rtl="0" algn="l">
              <a:spcBef>
                <a:spcPts val="800"/>
              </a:spcBef>
              <a:spcAft>
                <a:spcPts val="0"/>
              </a:spcAft>
              <a:buNone/>
            </a:pPr>
            <a:r>
              <a:rPr b="0" lang="en-US" sz="1800"/>
              <a:t>One way to avoid most of the digestive effects of mushrooms is to make mushroom tea:</a:t>
            </a:r>
            <a:endParaRPr b="0" sz="1800"/>
          </a:p>
          <a:p>
            <a:pPr indent="-342900" lvl="0" marL="457200" rtl="0" algn="l">
              <a:spcBef>
                <a:spcPts val="1200"/>
              </a:spcBef>
              <a:spcAft>
                <a:spcPts val="0"/>
              </a:spcAft>
              <a:buSzPts val="1800"/>
              <a:buAutoNum type="arabicPeriod"/>
            </a:pPr>
            <a:r>
              <a:rPr b="0" lang="en-US" sz="1800"/>
              <a:t>Grind up your mushrooms and put them in a tea bag or coffee press. Add peppermint, if you have any. (Other possible additives: ginger, orange)</a:t>
            </a:r>
            <a:endParaRPr b="0" sz="1800"/>
          </a:p>
          <a:p>
            <a:pPr indent="-342900" lvl="0" marL="457200" rtl="0" algn="l">
              <a:spcBef>
                <a:spcPts val="0"/>
              </a:spcBef>
              <a:spcAft>
                <a:spcPts val="0"/>
              </a:spcAft>
              <a:buSzPts val="1800"/>
              <a:buAutoNum type="arabicPeriod"/>
            </a:pPr>
            <a:r>
              <a:rPr b="0" lang="en-US" sz="1800"/>
              <a:t>Boil water (1 cup per person), and pour over your mushrooms. Immediately start boiling more water.</a:t>
            </a:r>
            <a:endParaRPr b="0" sz="1800"/>
          </a:p>
          <a:p>
            <a:pPr indent="-342900" lvl="0" marL="457200" rtl="0" algn="l">
              <a:spcBef>
                <a:spcPts val="0"/>
              </a:spcBef>
              <a:spcAft>
                <a:spcPts val="0"/>
              </a:spcAft>
              <a:buSzPts val="1800"/>
              <a:buAutoNum type="arabicPeriod"/>
            </a:pPr>
            <a:r>
              <a:rPr b="0" lang="en-US" sz="1800"/>
              <a:t>Add a squirt of lemon juice if possible. (This helps convert the psilocybin to psychoactive psilocin, and will give you a better experience)</a:t>
            </a:r>
            <a:endParaRPr b="0" sz="1800"/>
          </a:p>
          <a:p>
            <a:pPr indent="-342900" lvl="0" marL="457200" rtl="0" algn="l">
              <a:spcBef>
                <a:spcPts val="0"/>
              </a:spcBef>
              <a:spcAft>
                <a:spcPts val="0"/>
              </a:spcAft>
              <a:buSzPts val="1800"/>
              <a:buAutoNum type="arabicPeriod"/>
            </a:pPr>
            <a:r>
              <a:rPr b="0" lang="en-US" sz="1800"/>
              <a:t>Let steep for 10-15 minutes or until water is golden yellow. Be patient!</a:t>
            </a:r>
            <a:endParaRPr b="0" sz="1800"/>
          </a:p>
          <a:p>
            <a:pPr indent="-342900" lvl="0" marL="457200" rtl="0" algn="l">
              <a:spcBef>
                <a:spcPts val="0"/>
              </a:spcBef>
              <a:spcAft>
                <a:spcPts val="0"/>
              </a:spcAft>
              <a:buSzPts val="1800"/>
              <a:buAutoNum type="arabicPeriod"/>
            </a:pPr>
            <a:r>
              <a:rPr b="0" lang="en-US" sz="1800"/>
              <a:t>Serve, and immediately add new water to your mushrooms. This generally makes 2-3 cups off the same grounds.</a:t>
            </a:r>
            <a:endParaRPr b="0" sz="1800"/>
          </a:p>
          <a:p>
            <a:pPr indent="-342900" lvl="0" marL="457200" rtl="0" algn="l">
              <a:spcBef>
                <a:spcPts val="0"/>
              </a:spcBef>
              <a:spcAft>
                <a:spcPts val="0"/>
              </a:spcAft>
              <a:buSzPts val="1800"/>
              <a:buAutoNum type="arabicPeriod"/>
            </a:pPr>
            <a:r>
              <a:rPr b="0" lang="en-US" sz="1800"/>
              <a:t>Compost the grounds, explore the universe, repeat. </a:t>
            </a:r>
            <a:endParaRPr b="0" sz="1800"/>
          </a:p>
        </p:txBody>
      </p:sp>
      <p:sp>
        <p:nvSpPr>
          <p:cNvPr id="438" name="Google Shape;438;p57"/>
          <p:cNvSpPr/>
          <p:nvPr>
            <p:ph idx="12" type="sldNum"/>
          </p:nvPr>
        </p:nvSpPr>
        <p:spPr>
          <a:xfrm>
            <a:off x="8401038" y="6170822"/>
            <a:ext cx="502800" cy="502800"/>
          </a:xfrm>
          <a:prstGeom prst="ellipse">
            <a:avLst/>
          </a:prstGeom>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id="444" name="Google Shape;444;p58"/>
          <p:cNvPicPr preferRelativeResize="0"/>
          <p:nvPr/>
        </p:nvPicPr>
        <p:blipFill>
          <a:blip r:embed="rId3">
            <a:alphaModFix/>
          </a:blip>
          <a:stretch>
            <a:fillRect/>
          </a:stretch>
        </p:blipFill>
        <p:spPr>
          <a:xfrm>
            <a:off x="921513" y="3105678"/>
            <a:ext cx="1852411" cy="1872672"/>
          </a:xfrm>
          <a:prstGeom prst="rect">
            <a:avLst/>
          </a:prstGeom>
          <a:noFill/>
          <a:ln>
            <a:noFill/>
          </a:ln>
        </p:spPr>
      </p:pic>
      <p:sp>
        <p:nvSpPr>
          <p:cNvPr id="445" name="Google Shape;445;p58"/>
          <p:cNvSpPr txBox="1"/>
          <p:nvPr>
            <p:ph type="title"/>
          </p:nvPr>
        </p:nvSpPr>
        <p:spPr>
          <a:xfrm>
            <a:off x="822960" y="365760"/>
            <a:ext cx="7521000" cy="548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ALL MUSHROOMS ARE NOT THE SAME</a:t>
            </a:r>
            <a:endParaRPr/>
          </a:p>
        </p:txBody>
      </p:sp>
      <p:sp>
        <p:nvSpPr>
          <p:cNvPr id="446" name="Google Shape;446;p58"/>
          <p:cNvSpPr txBox="1"/>
          <p:nvPr>
            <p:ph idx="1" type="body"/>
          </p:nvPr>
        </p:nvSpPr>
        <p:spPr>
          <a:xfrm>
            <a:off x="2888050" y="928375"/>
            <a:ext cx="5192400" cy="3385200"/>
          </a:xfrm>
          <a:prstGeom prst="rect">
            <a:avLst/>
          </a:prstGeom>
        </p:spPr>
        <p:txBody>
          <a:bodyPr anchorCtr="0" anchor="t" bIns="45700" lIns="91425" spcFirstLastPara="1" rIns="91425" wrap="square" tIns="45700">
            <a:normAutofit lnSpcReduction="20000"/>
          </a:bodyPr>
          <a:lstStyle/>
          <a:p>
            <a:pPr indent="0" lvl="0" marL="0" rtl="0" algn="l">
              <a:spcBef>
                <a:spcPts val="800"/>
              </a:spcBef>
              <a:spcAft>
                <a:spcPts val="0"/>
              </a:spcAft>
              <a:buNone/>
            </a:pPr>
            <a:r>
              <a:rPr i="1" lang="en-US"/>
              <a:t>Amanita Muscaria</a:t>
            </a:r>
            <a:r>
              <a:rPr lang="en-US"/>
              <a:t> (Fly Agaric) is also a psychedelic mushroom, with rich tradition of human use, but contains no psilocybin!</a:t>
            </a:r>
            <a:endParaRPr/>
          </a:p>
          <a:p>
            <a:pPr indent="0" lvl="0" marL="0" rtl="0" algn="l">
              <a:spcBef>
                <a:spcPts val="1200"/>
              </a:spcBef>
              <a:spcAft>
                <a:spcPts val="0"/>
              </a:spcAft>
              <a:buNone/>
            </a:pPr>
            <a:r>
              <a:rPr lang="en-US"/>
              <a:t>M</a:t>
            </a:r>
            <a:r>
              <a:rPr lang="en-US"/>
              <a:t>uscimol (the primary psychoactive ingredient) </a:t>
            </a:r>
            <a:r>
              <a:rPr lang="en-US"/>
              <a:t> will definitely not be the same experience you were expecting. </a:t>
            </a:r>
            <a:endParaRPr/>
          </a:p>
          <a:p>
            <a:pPr indent="-330200" lvl="0" marL="457200" rtl="0" algn="l">
              <a:spcBef>
                <a:spcPts val="1200"/>
              </a:spcBef>
              <a:spcAft>
                <a:spcPts val="0"/>
              </a:spcAft>
              <a:buSzPts val="1600"/>
              <a:buChar char="●"/>
            </a:pPr>
            <a:r>
              <a:rPr lang="en-US"/>
              <a:t>Considered a “deliriant” rather than a “</a:t>
            </a:r>
            <a:r>
              <a:rPr lang="en-US"/>
              <a:t>psychedelic.</a:t>
            </a:r>
            <a:r>
              <a:rPr lang="en-US"/>
              <a:t>”</a:t>
            </a:r>
            <a:endParaRPr/>
          </a:p>
          <a:p>
            <a:pPr indent="-330200" lvl="0" marL="457200" rtl="0" algn="l">
              <a:spcBef>
                <a:spcPts val="0"/>
              </a:spcBef>
              <a:spcAft>
                <a:spcPts val="0"/>
              </a:spcAft>
              <a:buSzPts val="1600"/>
              <a:buChar char="●"/>
            </a:pPr>
            <a:r>
              <a:rPr lang="en-US"/>
              <a:t>Intoxicating and dreamy vs trippy</a:t>
            </a:r>
            <a:endParaRPr/>
          </a:p>
          <a:p>
            <a:pPr indent="-330200" lvl="0" marL="457200" rtl="0" algn="l">
              <a:spcBef>
                <a:spcPts val="0"/>
              </a:spcBef>
              <a:spcAft>
                <a:spcPts val="0"/>
              </a:spcAft>
              <a:buSzPts val="1600"/>
              <a:buChar char="●"/>
            </a:pPr>
            <a:r>
              <a:rPr lang="en-US"/>
              <a:t>Can cause issues with overdose</a:t>
            </a:r>
            <a:endParaRPr/>
          </a:p>
          <a:p>
            <a:pPr indent="0" lvl="0" marL="0" rtl="0" algn="l">
              <a:spcBef>
                <a:spcPts val="1200"/>
              </a:spcBef>
              <a:spcAft>
                <a:spcPts val="1200"/>
              </a:spcAft>
              <a:buNone/>
            </a:pPr>
            <a:r>
              <a:rPr lang="en-US"/>
              <a:t>It’s often found in “legal” mushrooms sold at smoke shops. Know the difference!</a:t>
            </a:r>
            <a:endParaRPr/>
          </a:p>
        </p:txBody>
      </p:sp>
      <p:sp>
        <p:nvSpPr>
          <p:cNvPr id="447" name="Google Shape;447;p58"/>
          <p:cNvSpPr/>
          <p:nvPr>
            <p:ph idx="12" type="sldNum"/>
          </p:nvPr>
        </p:nvSpPr>
        <p:spPr>
          <a:xfrm>
            <a:off x="8401038" y="6170822"/>
            <a:ext cx="502800" cy="502800"/>
          </a:xfrm>
          <a:prstGeom prst="ellipse">
            <a:avLst/>
          </a:prstGeom>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448" name="Google Shape;448;p58"/>
          <p:cNvPicPr preferRelativeResize="0"/>
          <p:nvPr/>
        </p:nvPicPr>
        <p:blipFill>
          <a:blip r:embed="rId4">
            <a:alphaModFix/>
          </a:blip>
          <a:stretch>
            <a:fillRect/>
          </a:stretch>
        </p:blipFill>
        <p:spPr>
          <a:xfrm>
            <a:off x="921525" y="1233003"/>
            <a:ext cx="1872672" cy="1872672"/>
          </a:xfrm>
          <a:prstGeom prst="rect">
            <a:avLst/>
          </a:prstGeom>
          <a:noFill/>
          <a:ln>
            <a:noFill/>
          </a:ln>
        </p:spPr>
      </p:pic>
      <p:pic>
        <p:nvPicPr>
          <p:cNvPr id="449" name="Google Shape;449;p58"/>
          <p:cNvPicPr preferRelativeResize="0"/>
          <p:nvPr/>
        </p:nvPicPr>
        <p:blipFill>
          <a:blip r:embed="rId5">
            <a:alphaModFix/>
          </a:blip>
          <a:stretch>
            <a:fillRect/>
          </a:stretch>
        </p:blipFill>
        <p:spPr>
          <a:xfrm>
            <a:off x="1450348" y="5194700"/>
            <a:ext cx="2668877" cy="1437299"/>
          </a:xfrm>
          <a:prstGeom prst="rect">
            <a:avLst/>
          </a:prstGeom>
          <a:noFill/>
          <a:ln>
            <a:noFill/>
          </a:ln>
        </p:spPr>
      </p:pic>
      <p:sp>
        <p:nvSpPr>
          <p:cNvPr id="450" name="Google Shape;450;p58"/>
          <p:cNvSpPr txBox="1"/>
          <p:nvPr/>
        </p:nvSpPr>
        <p:spPr>
          <a:xfrm>
            <a:off x="2511413" y="6230525"/>
            <a:ext cx="1253400" cy="38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chemeClr val="dk1"/>
                </a:solidFill>
              </a:rPr>
              <a:t>Muscimol</a:t>
            </a:r>
            <a:endParaRPr sz="1600">
              <a:solidFill>
                <a:schemeClr val="dk1"/>
              </a:solidFill>
            </a:endParaRPr>
          </a:p>
        </p:txBody>
      </p:sp>
      <p:sp>
        <p:nvSpPr>
          <p:cNvPr id="451" name="Google Shape;451;p58"/>
          <p:cNvSpPr txBox="1"/>
          <p:nvPr/>
        </p:nvSpPr>
        <p:spPr>
          <a:xfrm>
            <a:off x="4292300" y="5213825"/>
            <a:ext cx="1388100" cy="11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600">
                <a:solidFill>
                  <a:schemeClr val="dk1"/>
                </a:solidFill>
              </a:rPr>
              <a:t>≠</a:t>
            </a:r>
            <a:endParaRPr sz="9600">
              <a:solidFill>
                <a:schemeClr val="dk1"/>
              </a:solidFill>
            </a:endParaRPr>
          </a:p>
        </p:txBody>
      </p:sp>
      <p:pic>
        <p:nvPicPr>
          <p:cNvPr id="452" name="Google Shape;452;p58"/>
          <p:cNvPicPr preferRelativeResize="0"/>
          <p:nvPr/>
        </p:nvPicPr>
        <p:blipFill>
          <a:blip r:embed="rId6">
            <a:alphaModFix/>
          </a:blip>
          <a:stretch>
            <a:fillRect/>
          </a:stretch>
        </p:blipFill>
        <p:spPr>
          <a:xfrm>
            <a:off x="5305000" y="4672203"/>
            <a:ext cx="2432999" cy="1872672"/>
          </a:xfrm>
          <a:prstGeom prst="rect">
            <a:avLst/>
          </a:prstGeom>
          <a:noFill/>
          <a:ln>
            <a:noFill/>
          </a:ln>
        </p:spPr>
      </p:pic>
      <p:sp>
        <p:nvSpPr>
          <p:cNvPr id="453" name="Google Shape;453;p58"/>
          <p:cNvSpPr txBox="1"/>
          <p:nvPr/>
        </p:nvSpPr>
        <p:spPr>
          <a:xfrm>
            <a:off x="5528000" y="6321375"/>
            <a:ext cx="1802700" cy="52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600">
                <a:solidFill>
                  <a:schemeClr val="dk1"/>
                </a:solidFill>
              </a:rPr>
              <a:t>Psilocybin</a:t>
            </a:r>
            <a:endParaRPr sz="800">
              <a:solidFill>
                <a:schemeClr val="dk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59"/>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BEFORE YOU GO…</a:t>
            </a:r>
            <a:endParaRPr b="0" i="0" sz="2800" u="none" cap="none" strike="noStrike">
              <a:solidFill>
                <a:schemeClr val="dk1"/>
              </a:solidFill>
              <a:latin typeface="Arial"/>
              <a:ea typeface="Arial"/>
              <a:cs typeface="Arial"/>
              <a:sym typeface="Arial"/>
            </a:endParaRPr>
          </a:p>
        </p:txBody>
      </p:sp>
      <p:sp>
        <p:nvSpPr>
          <p:cNvPr id="459" name="Google Shape;459;p59"/>
          <p:cNvSpPr txBox="1"/>
          <p:nvPr>
            <p:ph idx="1" type="body"/>
          </p:nvPr>
        </p:nvSpPr>
        <p:spPr>
          <a:xfrm>
            <a:off x="822960" y="1100628"/>
            <a:ext cx="7521000" cy="3579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Arial"/>
              <a:buNone/>
            </a:pPr>
            <a:r>
              <a:rPr b="1" i="0" lang="en-US" sz="2600" u="none" cap="none" strike="noStrike">
                <a:solidFill>
                  <a:schemeClr val="dk1"/>
                </a:solidFill>
                <a:latin typeface="Arial"/>
                <a:ea typeface="Arial"/>
                <a:cs typeface="Arial"/>
                <a:sym typeface="Arial"/>
              </a:rPr>
              <a:t>“Harm reduction” doesn’t mean “safe”</a:t>
            </a:r>
            <a:endParaRPr b="0" i="0" sz="2600" u="none" cap="none" strike="noStrike">
              <a:solidFill>
                <a:schemeClr val="dk1"/>
              </a:solidFill>
              <a:latin typeface="Arial"/>
              <a:ea typeface="Arial"/>
              <a:cs typeface="Arial"/>
              <a:sym typeface="Arial"/>
            </a:endParaRPr>
          </a:p>
          <a:p>
            <a:pPr indent="-228092" lvl="2" marL="402336" marR="0" rtl="0" algn="l">
              <a:lnSpc>
                <a:spcPct val="100000"/>
              </a:lnSpc>
              <a:spcBef>
                <a:spcPts val="300"/>
              </a:spcBef>
              <a:spcAft>
                <a:spcPts val="0"/>
              </a:spcAft>
              <a:buClr>
                <a:schemeClr val="accent2"/>
              </a:buClr>
              <a:buSzPts val="2600"/>
              <a:buFont typeface="Arial"/>
              <a:buChar char="•"/>
            </a:pPr>
            <a:r>
              <a:rPr b="0" i="0" lang="en-US" sz="2600" u="none" cap="none" strike="noStrike">
                <a:solidFill>
                  <a:schemeClr val="dk1"/>
                </a:solidFill>
                <a:latin typeface="Arial"/>
                <a:ea typeface="Arial"/>
                <a:cs typeface="Arial"/>
                <a:sym typeface="Arial"/>
              </a:rPr>
              <a:t>Educate yourself! </a:t>
            </a:r>
            <a:endParaRPr sz="2600"/>
          </a:p>
          <a:p>
            <a:pPr indent="-237236" lvl="1" marL="173736" marR="0" rtl="0" algn="l">
              <a:lnSpc>
                <a:spcPct val="100000"/>
              </a:lnSpc>
              <a:spcBef>
                <a:spcPts val="300"/>
              </a:spcBef>
              <a:spcAft>
                <a:spcPts val="0"/>
              </a:spcAft>
              <a:buClr>
                <a:schemeClr val="accent2"/>
              </a:buClr>
              <a:buSzPts val="2600"/>
              <a:buFont typeface="Arial"/>
              <a:buChar char="•"/>
            </a:pPr>
            <a:r>
              <a:rPr b="0" i="0" lang="en-US" sz="2600" u="none" cap="none" strike="noStrike">
                <a:solidFill>
                  <a:schemeClr val="dk1"/>
                </a:solidFill>
                <a:latin typeface="Arial"/>
                <a:ea typeface="Arial"/>
                <a:cs typeface="Arial"/>
                <a:sym typeface="Arial"/>
              </a:rPr>
              <a:t>Your body is different than anyone else’s in the world. Listen to it.</a:t>
            </a:r>
            <a:endParaRPr sz="2600"/>
          </a:p>
          <a:p>
            <a:pPr indent="0" lvl="1" marL="0" marR="0" rtl="0" algn="l">
              <a:lnSpc>
                <a:spcPct val="100000"/>
              </a:lnSpc>
              <a:spcBef>
                <a:spcPts val="300"/>
              </a:spcBef>
              <a:spcAft>
                <a:spcPts val="0"/>
              </a:spcAft>
              <a:buClr>
                <a:schemeClr val="accent2"/>
              </a:buClr>
              <a:buSzPts val="1600"/>
              <a:buFont typeface="Noto Sans Symbols"/>
              <a:buNone/>
            </a:pPr>
            <a:r>
              <a:t/>
            </a:r>
            <a:endParaRPr b="0" i="0" sz="2600" u="none" cap="none" strike="noStrike">
              <a:solidFill>
                <a:schemeClr val="dk1"/>
              </a:solidFill>
              <a:latin typeface="Arial"/>
              <a:ea typeface="Arial"/>
              <a:cs typeface="Arial"/>
              <a:sym typeface="Arial"/>
            </a:endParaRPr>
          </a:p>
          <a:p>
            <a:pPr indent="0" lvl="1" marL="0" marR="0" rtl="0" algn="ctr">
              <a:lnSpc>
                <a:spcPct val="100000"/>
              </a:lnSpc>
              <a:spcBef>
                <a:spcPts val="300"/>
              </a:spcBef>
              <a:spcAft>
                <a:spcPts val="0"/>
              </a:spcAft>
              <a:buClr>
                <a:schemeClr val="accent2"/>
              </a:buClr>
              <a:buSzPts val="2000"/>
              <a:buFont typeface="Noto Sans Symbols"/>
              <a:buNone/>
            </a:pPr>
            <a:r>
              <a:rPr b="1" i="0" lang="en-US" sz="3000" u="none" cap="none" strike="noStrike">
                <a:solidFill>
                  <a:schemeClr val="dk1"/>
                </a:solidFill>
                <a:latin typeface="Arial"/>
                <a:ea typeface="Arial"/>
                <a:cs typeface="Arial"/>
                <a:sym typeface="Arial"/>
              </a:rPr>
              <a:t>“Drugs are like tools. Not every tool is for every job and some tools you’ll never need at all.”</a:t>
            </a:r>
            <a:endParaRPr b="1" i="0" sz="3000" u="none" cap="none" strike="noStrike">
              <a:solidFill>
                <a:schemeClr val="dk1"/>
              </a:solidFill>
              <a:latin typeface="Arial"/>
              <a:ea typeface="Arial"/>
              <a:cs typeface="Arial"/>
              <a:sym typeface="Arial"/>
            </a:endParaRPr>
          </a:p>
        </p:txBody>
      </p:sp>
      <p:sp>
        <p:nvSpPr>
          <p:cNvPr id="460" name="Google Shape;460;p59"/>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60"/>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RESOURCES</a:t>
            </a:r>
            <a:endParaRPr b="0" i="0" sz="2800" u="none" cap="none" strike="noStrike">
              <a:solidFill>
                <a:schemeClr val="dk1"/>
              </a:solidFill>
              <a:latin typeface="Arial"/>
              <a:ea typeface="Arial"/>
              <a:cs typeface="Arial"/>
              <a:sym typeface="Arial"/>
            </a:endParaRPr>
          </a:p>
        </p:txBody>
      </p:sp>
      <p:sp>
        <p:nvSpPr>
          <p:cNvPr id="466" name="Google Shape;466;p60"/>
          <p:cNvSpPr txBox="1"/>
          <p:nvPr>
            <p:ph idx="1" type="body"/>
          </p:nvPr>
        </p:nvSpPr>
        <p:spPr>
          <a:xfrm>
            <a:off x="822960" y="1100628"/>
            <a:ext cx="7521000" cy="3579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400"/>
              <a:buFont typeface="Arial"/>
              <a:buChar char="•"/>
            </a:pPr>
            <a:r>
              <a:rPr lang="en-US" sz="2400"/>
              <a:t>Copies of this lecture- </a:t>
            </a:r>
            <a:r>
              <a:rPr lang="en-US" sz="2400" u="sng">
                <a:solidFill>
                  <a:schemeClr val="hlink"/>
                </a:solidFill>
                <a:hlinkClick r:id="rId3"/>
              </a:rPr>
              <a:t>http://www.conspiracycamp.com</a:t>
            </a:r>
            <a:r>
              <a:rPr lang="en-US" sz="2400"/>
              <a:t> </a:t>
            </a:r>
            <a:endParaRPr sz="2400"/>
          </a:p>
          <a:p>
            <a:pPr indent="-342900" lvl="0" marL="342900" marR="0" rtl="0" algn="l">
              <a:lnSpc>
                <a:spcPct val="100000"/>
              </a:lnSpc>
              <a:spcBef>
                <a:spcPts val="0"/>
              </a:spcBef>
              <a:spcAft>
                <a:spcPts val="0"/>
              </a:spcAft>
              <a:buClr>
                <a:schemeClr val="dk1"/>
              </a:buClr>
              <a:buSzPts val="2400"/>
              <a:buFont typeface="Arial"/>
              <a:buChar char="•"/>
            </a:pPr>
            <a:r>
              <a:rPr b="1" i="0" lang="en-US" sz="2400" u="none" cap="none" strike="noStrike">
                <a:solidFill>
                  <a:schemeClr val="dk1"/>
                </a:solidFill>
                <a:latin typeface="Arial"/>
                <a:ea typeface="Arial"/>
                <a:cs typeface="Arial"/>
                <a:sym typeface="Arial"/>
              </a:rPr>
              <a:t>Vaults of Erowid (Experience note</a:t>
            </a:r>
            <a:r>
              <a:rPr lang="en-US" sz="2400"/>
              <a:t>s) </a:t>
            </a:r>
            <a:r>
              <a:rPr b="1" i="0" lang="en-US" sz="2400" u="none" cap="none" strike="noStrike">
                <a:solidFill>
                  <a:schemeClr val="dk1"/>
                </a:solidFill>
                <a:latin typeface="Arial"/>
                <a:ea typeface="Arial"/>
                <a:cs typeface="Arial"/>
                <a:sym typeface="Arial"/>
              </a:rPr>
              <a:t>– </a:t>
            </a:r>
            <a:r>
              <a:rPr b="1" i="0" lang="en-US" sz="2400" u="sng" cap="none" strike="noStrike">
                <a:solidFill>
                  <a:schemeClr val="hlink"/>
                </a:solidFill>
                <a:latin typeface="Arial"/>
                <a:ea typeface="Arial"/>
                <a:cs typeface="Arial"/>
                <a:sym typeface="Arial"/>
                <a:hlinkClick r:id="rId4"/>
              </a:rPr>
              <a:t>http://www.erowid.org</a:t>
            </a:r>
            <a:endParaRPr b="1" i="0" sz="2400" u="none" cap="none" strike="noStrike">
              <a:solidFill>
                <a:schemeClr val="dk1"/>
              </a:solidFill>
              <a:latin typeface="Arial"/>
              <a:ea typeface="Arial"/>
              <a:cs typeface="Arial"/>
              <a:sym typeface="Arial"/>
            </a:endParaRPr>
          </a:p>
          <a:p>
            <a:pPr indent="-342900" lvl="0" marL="342900" marR="0" rtl="0" algn="l">
              <a:lnSpc>
                <a:spcPct val="100000"/>
              </a:lnSpc>
              <a:spcBef>
                <a:spcPts val="800"/>
              </a:spcBef>
              <a:spcAft>
                <a:spcPts val="0"/>
              </a:spcAft>
              <a:buClr>
                <a:schemeClr val="dk1"/>
              </a:buClr>
              <a:buSzPts val="2400"/>
              <a:buFont typeface="Arial"/>
              <a:buChar char="•"/>
            </a:pPr>
            <a:r>
              <a:rPr b="1" i="0" lang="en-US" sz="2400" u="none" cap="none" strike="noStrike">
                <a:solidFill>
                  <a:schemeClr val="dk1"/>
                </a:solidFill>
                <a:latin typeface="Arial"/>
                <a:ea typeface="Arial"/>
                <a:cs typeface="Arial"/>
                <a:sym typeface="Arial"/>
              </a:rPr>
              <a:t>DanceSafe (Buy testing kits here) – </a:t>
            </a:r>
            <a:r>
              <a:rPr b="1" i="0" lang="en-US" sz="2400" u="sng" cap="none" strike="noStrike">
                <a:solidFill>
                  <a:schemeClr val="hlink"/>
                </a:solidFill>
                <a:latin typeface="Arial"/>
                <a:ea typeface="Arial"/>
                <a:cs typeface="Arial"/>
                <a:sym typeface="Arial"/>
                <a:hlinkClick r:id="rId5"/>
              </a:rPr>
              <a:t>http://www.dancesafe.org</a:t>
            </a:r>
            <a:endParaRPr b="1" i="0" sz="2400" u="none" cap="none" strike="noStrike">
              <a:solidFill>
                <a:schemeClr val="dk1"/>
              </a:solidFill>
              <a:latin typeface="Arial"/>
              <a:ea typeface="Arial"/>
              <a:cs typeface="Arial"/>
              <a:sym typeface="Arial"/>
            </a:endParaRPr>
          </a:p>
          <a:p>
            <a:pPr indent="-342900" lvl="0" marL="342900" marR="0" rtl="0" algn="l">
              <a:lnSpc>
                <a:spcPct val="100000"/>
              </a:lnSpc>
              <a:spcBef>
                <a:spcPts val="800"/>
              </a:spcBef>
              <a:spcAft>
                <a:spcPts val="0"/>
              </a:spcAft>
              <a:buClr>
                <a:schemeClr val="dk1"/>
              </a:buClr>
              <a:buSzPts val="2400"/>
              <a:buFont typeface="Arial"/>
              <a:buChar char="•"/>
            </a:pPr>
            <a:r>
              <a:rPr b="1" i="0" lang="en-US" sz="2400" u="none" cap="none" strike="noStrike">
                <a:solidFill>
                  <a:schemeClr val="dk1"/>
                </a:solidFill>
                <a:latin typeface="Arial"/>
                <a:ea typeface="Arial"/>
                <a:cs typeface="Arial"/>
                <a:sym typeface="Arial"/>
              </a:rPr>
              <a:t>RollSafe – </a:t>
            </a:r>
            <a:r>
              <a:rPr b="1" i="0" lang="en-US" sz="2400" u="sng" cap="none" strike="noStrike">
                <a:solidFill>
                  <a:schemeClr val="hlink"/>
                </a:solidFill>
                <a:latin typeface="Arial"/>
                <a:ea typeface="Arial"/>
                <a:cs typeface="Arial"/>
                <a:sym typeface="Arial"/>
                <a:hlinkClick r:id="rId6"/>
              </a:rPr>
              <a:t>http://www.rollsafe.org</a:t>
            </a:r>
            <a:endParaRPr b="1" i="0" sz="2400" u="none" cap="none" strike="noStrike">
              <a:solidFill>
                <a:schemeClr val="dk1"/>
              </a:solidFill>
              <a:latin typeface="Arial"/>
              <a:ea typeface="Arial"/>
              <a:cs typeface="Arial"/>
              <a:sym typeface="Arial"/>
            </a:endParaRPr>
          </a:p>
          <a:p>
            <a:pPr indent="-342900" lvl="0" marL="342900" marR="0" rtl="0" algn="l">
              <a:lnSpc>
                <a:spcPct val="100000"/>
              </a:lnSpc>
              <a:spcBef>
                <a:spcPts val="800"/>
              </a:spcBef>
              <a:spcAft>
                <a:spcPts val="0"/>
              </a:spcAft>
              <a:buClr>
                <a:schemeClr val="dk1"/>
              </a:buClr>
              <a:buSzPts val="2400"/>
              <a:buFont typeface="Arial"/>
              <a:buChar char="•"/>
            </a:pPr>
            <a:r>
              <a:rPr b="1" i="0" lang="en-US" sz="2400" u="none" cap="none" strike="noStrike">
                <a:solidFill>
                  <a:schemeClr val="dk1"/>
                </a:solidFill>
                <a:latin typeface="Arial"/>
                <a:ea typeface="Arial"/>
                <a:cs typeface="Arial"/>
                <a:sym typeface="Arial"/>
              </a:rPr>
              <a:t>MAPS – Multidisciplinary Association for Psychedelic Studies – </a:t>
            </a:r>
            <a:r>
              <a:rPr b="1" i="0" lang="en-US" sz="2400" u="sng" cap="none" strike="noStrike">
                <a:solidFill>
                  <a:schemeClr val="hlink"/>
                </a:solidFill>
                <a:latin typeface="Arial"/>
                <a:ea typeface="Arial"/>
                <a:cs typeface="Arial"/>
                <a:sym typeface="Arial"/>
                <a:hlinkClick r:id="rId7"/>
              </a:rPr>
              <a:t>http://www.maps.org/</a:t>
            </a:r>
            <a:endParaRPr b="1" i="0" sz="2400" u="none" cap="none" strike="noStrike">
              <a:solidFill>
                <a:schemeClr val="dk1"/>
              </a:solidFill>
              <a:latin typeface="Arial"/>
              <a:ea typeface="Arial"/>
              <a:cs typeface="Arial"/>
              <a:sym typeface="Arial"/>
            </a:endParaRPr>
          </a:p>
          <a:p>
            <a:pPr indent="-241300" lvl="0" marL="342900" marR="0" rtl="0" algn="l">
              <a:lnSpc>
                <a:spcPct val="100000"/>
              </a:lnSpc>
              <a:spcBef>
                <a:spcPts val="800"/>
              </a:spcBef>
              <a:spcAft>
                <a:spcPts val="0"/>
              </a:spcAft>
              <a:buClr>
                <a:schemeClr val="dk1"/>
              </a:buClr>
              <a:buSzPts val="1600"/>
              <a:buFont typeface="Arial"/>
              <a:buNone/>
            </a:pPr>
            <a:r>
              <a:t/>
            </a:r>
            <a:endParaRPr b="1" i="0" sz="1600" u="none" cap="none" strike="noStrike">
              <a:solidFill>
                <a:schemeClr val="dk1"/>
              </a:solidFill>
              <a:latin typeface="Arial"/>
              <a:ea typeface="Arial"/>
              <a:cs typeface="Arial"/>
              <a:sym typeface="Arial"/>
            </a:endParaRPr>
          </a:p>
          <a:p>
            <a:pPr indent="0" lvl="0" marL="0" marR="0" rtl="0" algn="ctr">
              <a:lnSpc>
                <a:spcPct val="100000"/>
              </a:lnSpc>
              <a:spcBef>
                <a:spcPts val="800"/>
              </a:spcBef>
              <a:spcAft>
                <a:spcPts val="0"/>
              </a:spcAft>
              <a:buClr>
                <a:schemeClr val="dk1"/>
              </a:buClr>
              <a:buSzPts val="2400"/>
              <a:buFont typeface="Arial"/>
              <a:buNone/>
            </a:pPr>
            <a:r>
              <a:rPr b="1" i="0" lang="en-US" sz="2400" u="none" cap="none" strike="noStrike">
                <a:solidFill>
                  <a:schemeClr val="dk1"/>
                </a:solidFill>
                <a:latin typeface="Arial"/>
                <a:ea typeface="Arial"/>
                <a:cs typeface="Arial"/>
                <a:sym typeface="Arial"/>
              </a:rPr>
              <a:t>Hey kids, take a picture of this slide!</a:t>
            </a:r>
            <a:endParaRPr b="1" i="0" sz="2400" u="none" cap="none" strike="noStrike">
              <a:solidFill>
                <a:schemeClr val="dk1"/>
              </a:solidFill>
              <a:latin typeface="Arial"/>
              <a:ea typeface="Arial"/>
              <a:cs typeface="Arial"/>
              <a:sym typeface="Arial"/>
            </a:endParaRPr>
          </a:p>
        </p:txBody>
      </p:sp>
      <p:sp>
        <p:nvSpPr>
          <p:cNvPr id="467" name="Google Shape;467;p60"/>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61"/>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QUESTIONS, COMMENTS, RECIPES?</a:t>
            </a:r>
            <a:endParaRPr b="0" i="0" sz="2800" u="none" cap="none" strike="noStrike">
              <a:solidFill>
                <a:schemeClr val="dk1"/>
              </a:solidFill>
              <a:latin typeface="Arial"/>
              <a:ea typeface="Arial"/>
              <a:cs typeface="Arial"/>
              <a:sym typeface="Arial"/>
            </a:endParaRPr>
          </a:p>
        </p:txBody>
      </p:sp>
      <p:sp>
        <p:nvSpPr>
          <p:cNvPr id="473" name="Google Shape;473;p61"/>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474" name="Google Shape;474;p61"/>
          <p:cNvPicPr preferRelativeResize="0"/>
          <p:nvPr>
            <p:ph idx="1" type="body"/>
          </p:nvPr>
        </p:nvPicPr>
        <p:blipFill rotWithShape="1">
          <a:blip r:embed="rId3">
            <a:alphaModFix/>
          </a:blip>
          <a:srcRect b="0" l="0" r="0" t="0"/>
          <a:stretch/>
        </p:blipFill>
        <p:spPr>
          <a:xfrm>
            <a:off x="2395298" y="1100138"/>
            <a:ext cx="4375629" cy="357981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OH SNAP, IT’S THE SYNAPSE</a:t>
            </a:r>
            <a:endParaRPr b="0" i="0" sz="2800" u="none" cap="none" strike="noStrike">
              <a:solidFill>
                <a:schemeClr val="dk1"/>
              </a:solidFill>
              <a:latin typeface="Arial"/>
              <a:ea typeface="Arial"/>
              <a:cs typeface="Arial"/>
              <a:sym typeface="Arial"/>
            </a:endParaRPr>
          </a:p>
        </p:txBody>
      </p:sp>
      <p:sp>
        <p:nvSpPr>
          <p:cNvPr id="94" name="Google Shape;94;p18"/>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descr="https://d2gne97vdumgn3.cloudfront.net/api/file/iAMO6xRj6yaX3wrS5eAQ" id="95" name="Google Shape;95;p18"/>
          <p:cNvPicPr preferRelativeResize="0"/>
          <p:nvPr/>
        </p:nvPicPr>
        <p:blipFill rotWithShape="1">
          <a:blip r:embed="rId3">
            <a:alphaModFix/>
          </a:blip>
          <a:srcRect b="0" l="0" r="0" t="0"/>
          <a:stretch/>
        </p:blipFill>
        <p:spPr>
          <a:xfrm>
            <a:off x="346075" y="1155700"/>
            <a:ext cx="6107449" cy="4749800"/>
          </a:xfrm>
          <a:prstGeom prst="rect">
            <a:avLst/>
          </a:prstGeom>
          <a:noFill/>
          <a:ln>
            <a:noFill/>
          </a:ln>
        </p:spPr>
      </p:pic>
      <p:sp>
        <p:nvSpPr>
          <p:cNvPr id="96" name="Google Shape;96;p18"/>
          <p:cNvSpPr txBox="1"/>
          <p:nvPr/>
        </p:nvSpPr>
        <p:spPr>
          <a:xfrm>
            <a:off x="6273802" y="1155700"/>
            <a:ext cx="2630100" cy="2585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800"/>
              <a:buFont typeface="Arial"/>
              <a:buAutoNum type="arabicPeriod"/>
            </a:pPr>
            <a:r>
              <a:rPr b="0" i="0" lang="en-US" sz="1800" u="none" cap="none" strike="noStrike">
                <a:solidFill>
                  <a:schemeClr val="dk1"/>
                </a:solidFill>
                <a:latin typeface="Arial"/>
                <a:ea typeface="Arial"/>
                <a:cs typeface="Arial"/>
                <a:sym typeface="Arial"/>
              </a:rPr>
              <a:t>A nerve is stimulated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eriod"/>
            </a:pPr>
            <a:r>
              <a:rPr b="0" i="0" lang="en-US" sz="1800" u="none" cap="none" strike="noStrike">
                <a:solidFill>
                  <a:schemeClr val="dk1"/>
                </a:solidFill>
                <a:latin typeface="Arial"/>
                <a:ea typeface="Arial"/>
                <a:cs typeface="Arial"/>
                <a:sym typeface="Arial"/>
              </a:rPr>
              <a:t>Signal moves down the axon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eriod"/>
            </a:pPr>
            <a:r>
              <a:rPr b="0" i="0" lang="en-US" sz="1800" u="none" cap="none" strike="noStrike">
                <a:solidFill>
                  <a:schemeClr val="dk1"/>
                </a:solidFill>
                <a:latin typeface="Arial"/>
                <a:ea typeface="Arial"/>
                <a:cs typeface="Arial"/>
                <a:sym typeface="Arial"/>
              </a:rPr>
              <a:t>Neurotransmitters are released into the synapse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eriod"/>
            </a:pPr>
            <a:r>
              <a:rPr b="0" i="0" lang="en-US" sz="1800" u="none" cap="none" strike="noStrike">
                <a:solidFill>
                  <a:schemeClr val="dk1"/>
                </a:solidFill>
                <a:latin typeface="Arial"/>
                <a:ea typeface="Arial"/>
                <a:cs typeface="Arial"/>
                <a:sym typeface="Arial"/>
              </a:rPr>
              <a:t>Neurotransmitters plug into receptors in the next cell</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eriod"/>
            </a:pPr>
            <a:r>
              <a:rPr b="0" i="0" lang="en-US" sz="1800" u="none" cap="none" strike="noStrike">
                <a:solidFill>
                  <a:schemeClr val="dk1"/>
                </a:solidFill>
                <a:latin typeface="Arial"/>
                <a:ea typeface="Arial"/>
                <a:cs typeface="Arial"/>
                <a:sym typeface="Arial"/>
              </a:rPr>
              <a:t>Reuptake sucks them back into the first cell</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eriod"/>
            </a:pPr>
            <a:r>
              <a:rPr b="0" i="0" lang="en-US" sz="1800" u="none" cap="none" strike="noStrike">
                <a:solidFill>
                  <a:schemeClr val="dk1"/>
                </a:solidFill>
                <a:latin typeface="Arial"/>
                <a:ea typeface="Arial"/>
                <a:cs typeface="Arial"/>
                <a:sym typeface="Arial"/>
              </a:rPr>
              <a:t>Cleanup!</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9"/>
          <p:cNvSpPr txBox="1"/>
          <p:nvPr>
            <p:ph type="title"/>
          </p:nvPr>
        </p:nvSpPr>
        <p:spPr>
          <a:xfrm>
            <a:off x="822960" y="365760"/>
            <a:ext cx="7711440" cy="54864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20"/>
              <a:buFont typeface="Arial"/>
              <a:buNone/>
            </a:pPr>
            <a:r>
              <a:rPr b="0" i="0" lang="en-US" sz="2120" u="none" cap="none" strike="noStrike">
                <a:solidFill>
                  <a:schemeClr val="dk1"/>
                </a:solidFill>
                <a:latin typeface="Arial"/>
                <a:ea typeface="Arial"/>
                <a:cs typeface="Arial"/>
                <a:sym typeface="Arial"/>
              </a:rPr>
              <a:t>DOPAMINE &amp; SEROTONIN: THE ONLY THINGS YOU LIKE</a:t>
            </a:r>
            <a:endParaRPr b="0" i="0" sz="2120" u="none" cap="none" strike="noStrike">
              <a:solidFill>
                <a:schemeClr val="dk1"/>
              </a:solidFill>
              <a:latin typeface="Arial"/>
              <a:ea typeface="Arial"/>
              <a:cs typeface="Arial"/>
              <a:sym typeface="Arial"/>
            </a:endParaRPr>
          </a:p>
        </p:txBody>
      </p:sp>
      <p:sp>
        <p:nvSpPr>
          <p:cNvPr id="102" name="Google Shape;102;p19"/>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103" name="Google Shape;103;p19"/>
          <p:cNvPicPr preferRelativeResize="0"/>
          <p:nvPr>
            <p:ph idx="1" type="body"/>
          </p:nvPr>
        </p:nvPicPr>
        <p:blipFill rotWithShape="1">
          <a:blip r:embed="rId3">
            <a:alphaModFix/>
          </a:blip>
          <a:srcRect b="0" l="0" r="0" t="0"/>
          <a:stretch/>
        </p:blipFill>
        <p:spPr>
          <a:xfrm>
            <a:off x="513674" y="1226356"/>
            <a:ext cx="3248100" cy="2436000"/>
          </a:xfrm>
          <a:prstGeom prst="rect">
            <a:avLst/>
          </a:prstGeom>
          <a:noFill/>
          <a:ln>
            <a:noFill/>
          </a:ln>
        </p:spPr>
      </p:pic>
      <p:sp>
        <p:nvSpPr>
          <p:cNvPr id="104" name="Google Shape;104;p19"/>
          <p:cNvSpPr txBox="1"/>
          <p:nvPr/>
        </p:nvSpPr>
        <p:spPr>
          <a:xfrm>
            <a:off x="3835400" y="1079500"/>
            <a:ext cx="4914900" cy="5632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Dopamine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Your body’s “feel good” reward chemical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Released when you do something good</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Eat a big meal</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Orgasm</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Addiction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Serotonin (5-HT)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Primary chemical of </a:t>
            </a:r>
            <a:r>
              <a:rPr lang="en-US" sz="1800">
                <a:solidFill>
                  <a:schemeClr val="dk1"/>
                </a:solidFill>
              </a:rPr>
              <a:t>consciousness</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Affects your moods and perception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90% found in your gut</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Norepinephrine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AKA “noradrenaline”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“Fight or flight” chemical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Produced from dopamine</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Yeah, that’s cool, but what about them?</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https://upload.wikimedia.org/wikipedia/commons/thumb/5/58/Norepinephrine.svg/1200px-Norepinephrine.svg.png" id="105" name="Google Shape;105;p19"/>
          <p:cNvPicPr preferRelativeResize="0"/>
          <p:nvPr/>
        </p:nvPicPr>
        <p:blipFill rotWithShape="1">
          <a:blip r:embed="rId4">
            <a:alphaModFix/>
          </a:blip>
          <a:srcRect b="0" l="0" r="0" t="0"/>
          <a:stretch/>
        </p:blipFill>
        <p:spPr>
          <a:xfrm>
            <a:off x="322888" y="3974292"/>
            <a:ext cx="3248025" cy="177019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0"/>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HEADY SHIT</a:t>
            </a:r>
            <a:endParaRPr b="0" i="0" sz="2800" u="none" cap="none" strike="noStrike">
              <a:solidFill>
                <a:schemeClr val="dk1"/>
              </a:solidFill>
              <a:latin typeface="Arial"/>
              <a:ea typeface="Arial"/>
              <a:cs typeface="Arial"/>
              <a:sym typeface="Arial"/>
            </a:endParaRPr>
          </a:p>
        </p:txBody>
      </p:sp>
      <p:sp>
        <p:nvSpPr>
          <p:cNvPr id="111" name="Google Shape;111;p20"/>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112" name="Google Shape;112;p20"/>
          <p:cNvPicPr preferRelativeResize="0"/>
          <p:nvPr>
            <p:ph idx="1" type="body"/>
          </p:nvPr>
        </p:nvPicPr>
        <p:blipFill rotWithShape="1">
          <a:blip r:embed="rId3">
            <a:alphaModFix/>
          </a:blip>
          <a:srcRect b="17162" l="9136" r="16454" t="4006"/>
          <a:stretch/>
        </p:blipFill>
        <p:spPr>
          <a:xfrm>
            <a:off x="388354" y="1054100"/>
            <a:ext cx="4590046" cy="4862722"/>
          </a:xfrm>
          <a:prstGeom prst="rect">
            <a:avLst/>
          </a:prstGeom>
          <a:noFill/>
          <a:ln>
            <a:noFill/>
          </a:ln>
        </p:spPr>
      </p:pic>
      <p:sp>
        <p:nvSpPr>
          <p:cNvPr id="113" name="Google Shape;113;p20"/>
          <p:cNvSpPr txBox="1"/>
          <p:nvPr/>
        </p:nvSpPr>
        <p:spPr>
          <a:xfrm>
            <a:off x="4978400" y="914400"/>
            <a:ext cx="3670300" cy="34163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How you experience the world: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eriod"/>
            </a:pPr>
            <a:r>
              <a:rPr b="0" i="0" lang="en-US" sz="1800" u="none" cap="none" strike="noStrike">
                <a:solidFill>
                  <a:schemeClr val="dk1"/>
                </a:solidFill>
                <a:latin typeface="Arial"/>
                <a:ea typeface="Arial"/>
                <a:cs typeface="Arial"/>
                <a:sym typeface="Arial"/>
              </a:rPr>
              <a:t>Signal comes in through your senses and is filtered by the thalamus (ahh, too much data!)</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eriod"/>
            </a:pPr>
            <a:r>
              <a:rPr b="0" i="0" lang="en-US" sz="1800" u="none" cap="none" strike="noStrike">
                <a:solidFill>
                  <a:schemeClr val="dk1"/>
                </a:solidFill>
                <a:latin typeface="Arial"/>
                <a:ea typeface="Arial"/>
                <a:cs typeface="Arial"/>
                <a:sym typeface="Arial"/>
              </a:rPr>
              <a:t>Signal is processed by the parietal/occipital lobe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eriod"/>
            </a:pPr>
            <a:r>
              <a:rPr b="0" i="0" lang="en-US" sz="1800" u="none" cap="none" strike="noStrike">
                <a:solidFill>
                  <a:schemeClr val="dk1"/>
                </a:solidFill>
                <a:latin typeface="Arial"/>
                <a:ea typeface="Arial"/>
                <a:cs typeface="Arial"/>
                <a:sym typeface="Arial"/>
              </a:rPr>
              <a:t>Signal is interpreted by the frontal lobe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AutoNum type="arabicPeriod"/>
            </a:pPr>
            <a:r>
              <a:rPr b="0" i="0" lang="en-US" sz="1800" u="none" cap="none" strike="noStrike">
                <a:solidFill>
                  <a:schemeClr val="dk1"/>
                </a:solidFill>
                <a:latin typeface="Arial"/>
                <a:ea typeface="Arial"/>
                <a:cs typeface="Arial"/>
                <a:sym typeface="Arial"/>
              </a:rPr>
              <a:t>Request for more info is sent to the thalamus</a:t>
            </a:r>
            <a:endParaRPr b="0" i="0" sz="1400" u="none" cap="none" strike="noStrike">
              <a:solidFill>
                <a:srgbClr val="000000"/>
              </a:solidFill>
              <a:latin typeface="Arial"/>
              <a:ea typeface="Arial"/>
              <a:cs typeface="Arial"/>
              <a:sym typeface="Arial"/>
            </a:endParaRPr>
          </a:p>
          <a:p>
            <a:pPr indent="-228600" lvl="0" marL="34290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cxnSp>
        <p:nvCxnSpPr>
          <p:cNvPr id="114" name="Google Shape;114;p20"/>
          <p:cNvCxnSpPr/>
          <p:nvPr/>
        </p:nvCxnSpPr>
        <p:spPr>
          <a:xfrm flipH="1" rot="5400000">
            <a:off x="1727900" y="3999822"/>
            <a:ext cx="2843400" cy="990600"/>
          </a:xfrm>
          <a:prstGeom prst="curvedConnector3">
            <a:avLst>
              <a:gd fmla="val 54466" name="adj1"/>
            </a:avLst>
          </a:prstGeom>
          <a:noFill/>
          <a:ln cap="flat" cmpd="sng" w="57150">
            <a:solidFill>
              <a:schemeClr val="dk1"/>
            </a:solidFill>
            <a:prstDash val="solid"/>
            <a:round/>
            <a:headEnd len="sm" w="sm" type="none"/>
            <a:tailEnd len="med" w="med" type="stealth"/>
          </a:ln>
          <a:effectLst>
            <a:outerShdw blurRad="40000" rotWithShape="0" dir="5400000" dist="23000">
              <a:srgbClr val="000000">
                <a:alpha val="34509"/>
              </a:srgbClr>
            </a:outerShdw>
          </a:effectLst>
        </p:spPr>
      </p:cxnSp>
      <p:cxnSp>
        <p:nvCxnSpPr>
          <p:cNvPr id="115" name="Google Shape;115;p20"/>
          <p:cNvCxnSpPr/>
          <p:nvPr/>
        </p:nvCxnSpPr>
        <p:spPr>
          <a:xfrm flipH="1" rot="10800000">
            <a:off x="2895600" y="2413100"/>
            <a:ext cx="1181100" cy="660300"/>
          </a:xfrm>
          <a:prstGeom prst="curvedConnector3">
            <a:avLst>
              <a:gd fmla="val 50000" name="adj1"/>
            </a:avLst>
          </a:prstGeom>
          <a:noFill/>
          <a:ln cap="flat" cmpd="sng" w="57150">
            <a:solidFill>
              <a:schemeClr val="dk1"/>
            </a:solidFill>
            <a:prstDash val="solid"/>
            <a:round/>
            <a:headEnd len="sm" w="sm" type="none"/>
            <a:tailEnd len="med" w="med" type="stealth"/>
          </a:ln>
          <a:effectLst>
            <a:outerShdw blurRad="40000" rotWithShape="0" dir="5400000" dist="23000">
              <a:srgbClr val="000000">
                <a:alpha val="34509"/>
              </a:srgbClr>
            </a:outerShdw>
          </a:effectLst>
        </p:spPr>
      </p:cxnSp>
      <p:cxnSp>
        <p:nvCxnSpPr>
          <p:cNvPr id="116" name="Google Shape;116;p20"/>
          <p:cNvCxnSpPr/>
          <p:nvPr/>
        </p:nvCxnSpPr>
        <p:spPr>
          <a:xfrm rot="10800000">
            <a:off x="1650900" y="1879500"/>
            <a:ext cx="2425800" cy="368400"/>
          </a:xfrm>
          <a:prstGeom prst="curvedConnector3">
            <a:avLst>
              <a:gd fmla="val 50000" name="adj1"/>
            </a:avLst>
          </a:prstGeom>
          <a:noFill/>
          <a:ln cap="flat" cmpd="sng" w="57150">
            <a:solidFill>
              <a:schemeClr val="dk1"/>
            </a:solidFill>
            <a:prstDash val="solid"/>
            <a:round/>
            <a:headEnd len="sm" w="sm" type="none"/>
            <a:tailEnd len="med" w="med" type="stealth"/>
          </a:ln>
          <a:effectLst>
            <a:outerShdw blurRad="40000" rotWithShape="0" dir="5400000" dist="23000">
              <a:srgbClr val="000000">
                <a:alpha val="34509"/>
              </a:srgbClr>
            </a:outerShdw>
          </a:effectLst>
        </p:spPr>
      </p:cxnSp>
      <p:cxnSp>
        <p:nvCxnSpPr>
          <p:cNvPr id="117" name="Google Shape;117;p20"/>
          <p:cNvCxnSpPr/>
          <p:nvPr/>
        </p:nvCxnSpPr>
        <p:spPr>
          <a:xfrm>
            <a:off x="1219200" y="2247900"/>
            <a:ext cx="1257300" cy="825600"/>
          </a:xfrm>
          <a:prstGeom prst="curvedConnector3">
            <a:avLst>
              <a:gd fmla="val 50000" name="adj1"/>
            </a:avLst>
          </a:prstGeom>
          <a:noFill/>
          <a:ln cap="flat" cmpd="sng" w="57150">
            <a:solidFill>
              <a:schemeClr val="dk1"/>
            </a:solidFill>
            <a:prstDash val="solid"/>
            <a:round/>
            <a:headEnd len="sm" w="sm" type="none"/>
            <a:tailEnd len="med" w="med" type="stealth"/>
          </a:ln>
          <a:effectLst>
            <a:outerShdw blurRad="40000" rotWithShape="0" dir="5400000" dist="23000">
              <a:srgbClr val="000000">
                <a:alpha val="34509"/>
              </a:srgbClr>
            </a:outerShdw>
          </a:effectLst>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1"/>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1" i="0" lang="en-US" sz="2400" u="none" cap="none" strike="noStrike">
                <a:solidFill>
                  <a:schemeClr val="dk1"/>
                </a:solidFill>
                <a:latin typeface="Arial"/>
                <a:ea typeface="Arial"/>
                <a:cs typeface="Arial"/>
                <a:sym typeface="Arial"/>
              </a:rPr>
              <a:t>YOU ARE A 40HZ STANDING ELECTRICAL WAVE</a:t>
            </a:r>
            <a:endParaRPr b="0" i="0" sz="2400" u="none" cap="none" strike="noStrike">
              <a:solidFill>
                <a:schemeClr val="dk1"/>
              </a:solidFill>
              <a:latin typeface="Arial"/>
              <a:ea typeface="Arial"/>
              <a:cs typeface="Arial"/>
              <a:sym typeface="Arial"/>
            </a:endParaRPr>
          </a:p>
        </p:txBody>
      </p:sp>
      <p:sp>
        <p:nvSpPr>
          <p:cNvPr id="123" name="Google Shape;123;p21"/>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124" name="Google Shape;124;p21"/>
          <p:cNvSpPr txBox="1"/>
          <p:nvPr/>
        </p:nvSpPr>
        <p:spPr>
          <a:xfrm>
            <a:off x="670686" y="5735713"/>
            <a:ext cx="7193100" cy="70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chemeClr val="dk1"/>
                </a:solidFill>
                <a:latin typeface="Arial"/>
                <a:ea typeface="Arial"/>
                <a:cs typeface="Arial"/>
                <a:sym typeface="Arial"/>
              </a:rPr>
              <a:t>DUUUUUUDE….</a:t>
            </a:r>
            <a:endParaRPr b="1" i="0" sz="4000" u="none" cap="none" strike="noStrike">
              <a:solidFill>
                <a:schemeClr val="dk1"/>
              </a:solidFill>
              <a:latin typeface="Arial"/>
              <a:ea typeface="Arial"/>
              <a:cs typeface="Arial"/>
              <a:sym typeface="Arial"/>
            </a:endParaRPr>
          </a:p>
        </p:txBody>
      </p:sp>
      <p:pic>
        <p:nvPicPr>
          <p:cNvPr id="125" name="Google Shape;125;p21"/>
          <p:cNvPicPr preferRelativeResize="0"/>
          <p:nvPr/>
        </p:nvPicPr>
        <p:blipFill>
          <a:blip r:embed="rId3">
            <a:alphaModFix/>
          </a:blip>
          <a:stretch>
            <a:fillRect/>
          </a:stretch>
        </p:blipFill>
        <p:spPr>
          <a:xfrm>
            <a:off x="1879337" y="965973"/>
            <a:ext cx="5356775" cy="4769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2"/>
          <p:cNvPicPr preferRelativeResize="0"/>
          <p:nvPr/>
        </p:nvPicPr>
        <p:blipFill rotWithShape="1">
          <a:blip r:embed="rId3">
            <a:alphaModFix/>
          </a:blip>
          <a:srcRect b="0" l="0" r="0" t="0"/>
          <a:stretch/>
        </p:blipFill>
        <p:spPr>
          <a:xfrm>
            <a:off x="6072197" y="1027799"/>
            <a:ext cx="2616201" cy="3613041"/>
          </a:xfrm>
          <a:prstGeom prst="rect">
            <a:avLst/>
          </a:prstGeom>
          <a:noFill/>
          <a:ln>
            <a:noFill/>
          </a:ln>
        </p:spPr>
      </p:pic>
      <p:sp>
        <p:nvSpPr>
          <p:cNvPr id="131" name="Google Shape;131;p22"/>
          <p:cNvSpPr txBox="1"/>
          <p:nvPr>
            <p:ph type="title"/>
          </p:nvPr>
        </p:nvSpPr>
        <p:spPr>
          <a:xfrm>
            <a:off x="822960" y="365760"/>
            <a:ext cx="7521000" cy="548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cap="none" strike="noStrike">
                <a:solidFill>
                  <a:schemeClr val="dk1"/>
                </a:solidFill>
                <a:latin typeface="Arial"/>
                <a:ea typeface="Arial"/>
                <a:cs typeface="Arial"/>
                <a:sym typeface="Arial"/>
              </a:rPr>
              <a:t>SAY HELLO TO MY LITTLE FRIENDS</a:t>
            </a:r>
            <a:endParaRPr b="0" i="0" sz="2800" u="none" cap="none" strike="noStrike">
              <a:solidFill>
                <a:schemeClr val="dk1"/>
              </a:solidFill>
              <a:latin typeface="Arial"/>
              <a:ea typeface="Arial"/>
              <a:cs typeface="Arial"/>
              <a:sym typeface="Arial"/>
            </a:endParaRPr>
          </a:p>
        </p:txBody>
      </p:sp>
      <p:sp>
        <p:nvSpPr>
          <p:cNvPr id="132" name="Google Shape;132;p22"/>
          <p:cNvSpPr/>
          <p:nvPr>
            <p:ph idx="12" type="sldNum"/>
          </p:nvPr>
        </p:nvSpPr>
        <p:spPr>
          <a:xfrm>
            <a:off x="8401038" y="6170822"/>
            <a:ext cx="502800" cy="50280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133" name="Google Shape;133;p22"/>
          <p:cNvPicPr preferRelativeResize="0"/>
          <p:nvPr/>
        </p:nvPicPr>
        <p:blipFill rotWithShape="1">
          <a:blip r:embed="rId4">
            <a:alphaModFix/>
          </a:blip>
          <a:srcRect b="0" l="0" r="0" t="0"/>
          <a:stretch/>
        </p:blipFill>
        <p:spPr>
          <a:xfrm>
            <a:off x="228600" y="1217446"/>
            <a:ext cx="4421348" cy="2184883"/>
          </a:xfrm>
          <a:prstGeom prst="rect">
            <a:avLst/>
          </a:prstGeom>
          <a:noFill/>
          <a:ln>
            <a:noFill/>
          </a:ln>
        </p:spPr>
      </p:pic>
      <p:pic>
        <p:nvPicPr>
          <p:cNvPr id="134" name="Google Shape;134;p22"/>
          <p:cNvPicPr preferRelativeResize="0"/>
          <p:nvPr/>
        </p:nvPicPr>
        <p:blipFill rotWithShape="1">
          <a:blip r:embed="rId5">
            <a:alphaModFix/>
          </a:blip>
          <a:srcRect b="0" l="0" r="0" t="0"/>
          <a:stretch/>
        </p:blipFill>
        <p:spPr>
          <a:xfrm>
            <a:off x="4162428" y="4754259"/>
            <a:ext cx="3528144" cy="1668047"/>
          </a:xfrm>
          <a:prstGeom prst="rect">
            <a:avLst/>
          </a:prstGeom>
          <a:noFill/>
          <a:ln>
            <a:noFill/>
          </a:ln>
        </p:spPr>
      </p:pic>
      <p:pic>
        <p:nvPicPr>
          <p:cNvPr descr="Nitrous oxide's canonical forms" id="135" name="Google Shape;135;p22"/>
          <p:cNvPicPr preferRelativeResize="0"/>
          <p:nvPr/>
        </p:nvPicPr>
        <p:blipFill rotWithShape="1">
          <a:blip r:embed="rId6">
            <a:alphaModFix/>
          </a:blip>
          <a:srcRect b="0" l="0" r="0" t="0"/>
          <a:stretch/>
        </p:blipFill>
        <p:spPr>
          <a:xfrm>
            <a:off x="822955" y="3402325"/>
            <a:ext cx="4649947" cy="913037"/>
          </a:xfrm>
          <a:prstGeom prst="rect">
            <a:avLst/>
          </a:prstGeom>
          <a:noFill/>
          <a:ln>
            <a:noFill/>
          </a:ln>
        </p:spPr>
      </p:pic>
      <p:pic>
        <p:nvPicPr>
          <p:cNvPr id="136" name="Google Shape;136;p22"/>
          <p:cNvPicPr preferRelativeResize="0"/>
          <p:nvPr/>
        </p:nvPicPr>
        <p:blipFill>
          <a:blip r:embed="rId7">
            <a:alphaModFix/>
          </a:blip>
          <a:stretch>
            <a:fillRect/>
          </a:stretch>
        </p:blipFill>
        <p:spPr>
          <a:xfrm>
            <a:off x="938250" y="4557362"/>
            <a:ext cx="2513701" cy="193478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